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9"/>
  </p:notesMasterIdLst>
  <p:sldIdLst>
    <p:sldId id="307" r:id="rId2"/>
    <p:sldId id="309" r:id="rId3"/>
    <p:sldId id="276" r:id="rId4"/>
    <p:sldId id="264" r:id="rId5"/>
    <p:sldId id="327" r:id="rId6"/>
    <p:sldId id="328" r:id="rId7"/>
    <p:sldId id="329" r:id="rId8"/>
    <p:sldId id="285" r:id="rId9"/>
    <p:sldId id="265" r:id="rId10"/>
    <p:sldId id="301" r:id="rId11"/>
    <p:sldId id="330" r:id="rId12"/>
    <p:sldId id="331" r:id="rId13"/>
    <p:sldId id="332" r:id="rId14"/>
    <p:sldId id="333" r:id="rId15"/>
    <p:sldId id="334" r:id="rId16"/>
    <p:sldId id="268" r:id="rId17"/>
    <p:sldId id="269" r:id="rId18"/>
    <p:sldId id="270" r:id="rId19"/>
    <p:sldId id="271" r:id="rId20"/>
    <p:sldId id="305" r:id="rId21"/>
    <p:sldId id="306" r:id="rId22"/>
    <p:sldId id="278" r:id="rId23"/>
    <p:sldId id="257" r:id="rId24"/>
    <p:sldId id="258" r:id="rId25"/>
    <p:sldId id="275" r:id="rId26"/>
    <p:sldId id="289" r:id="rId27"/>
    <p:sldId id="279" r:id="rId28"/>
    <p:sldId id="290" r:id="rId29"/>
    <p:sldId id="280" r:id="rId30"/>
    <p:sldId id="317" r:id="rId31"/>
    <p:sldId id="315" r:id="rId32"/>
    <p:sldId id="316" r:id="rId33"/>
    <p:sldId id="322" r:id="rId34"/>
    <p:sldId id="323" r:id="rId35"/>
    <p:sldId id="324" r:id="rId36"/>
    <p:sldId id="325" r:id="rId37"/>
    <p:sldId id="326" r:id="rId38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9645" autoAdjust="0"/>
  </p:normalViewPr>
  <p:slideViewPr>
    <p:cSldViewPr>
      <p:cViewPr varScale="1">
        <p:scale>
          <a:sx n="64" d="100"/>
          <a:sy n="64" d="100"/>
        </p:scale>
        <p:origin x="134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lin Öztürk" userId="4ce78f29-7afb-4a01-a3e6-cea8b08c7ac2" providerId="ADAL" clId="{C44BB61D-6AC3-4990-BE84-85A7A5FD23EF}"/>
    <pc:docChg chg="modSld">
      <pc:chgData name="Selin Öztürk" userId="4ce78f29-7afb-4a01-a3e6-cea8b08c7ac2" providerId="ADAL" clId="{C44BB61D-6AC3-4990-BE84-85A7A5FD23EF}" dt="2023-04-10T09:12:35.509" v="73" actId="20577"/>
      <pc:docMkLst>
        <pc:docMk/>
      </pc:docMkLst>
      <pc:sldChg chg="modSp mod">
        <pc:chgData name="Selin Öztürk" userId="4ce78f29-7afb-4a01-a3e6-cea8b08c7ac2" providerId="ADAL" clId="{C44BB61D-6AC3-4990-BE84-85A7A5FD23EF}" dt="2023-04-10T09:12:35.509" v="73" actId="20577"/>
        <pc:sldMkLst>
          <pc:docMk/>
          <pc:sldMk cId="3584917422" sldId="309"/>
        </pc:sldMkLst>
        <pc:spChg chg="mod">
          <ac:chgData name="Selin Öztürk" userId="4ce78f29-7afb-4a01-a3e6-cea8b08c7ac2" providerId="ADAL" clId="{C44BB61D-6AC3-4990-BE84-85A7A5FD23EF}" dt="2023-04-10T09:12:35.509" v="73" actId="20577"/>
          <ac:spMkLst>
            <pc:docMk/>
            <pc:sldMk cId="3584917422" sldId="309"/>
            <ac:spMk id="3" creationId="{00000000-0000-0000-0000-000000000000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09728-7A3E-49C9-B1EB-83E2097EC357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8FB1EC-88D8-4690-868E-452B44E3A209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41204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tr-TR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D2C6E00-9824-47F7-A086-51401D61AD08}" type="slidenum">
              <a:rPr lang="en-US"/>
              <a:pPr/>
              <a:t>20</a:t>
            </a:fld>
            <a:endParaRPr lang="en-US"/>
          </a:p>
        </p:txBody>
      </p:sp>
      <p:sp>
        <p:nvSpPr>
          <p:cNvPr id="1024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D2C6E00-9824-47F7-A086-51401D61AD08}" type="slidenum">
              <a:rPr lang="en-US"/>
              <a:pPr/>
              <a:t>21</a:t>
            </a:fld>
            <a:endParaRPr lang="en-US"/>
          </a:p>
        </p:txBody>
      </p:sp>
      <p:sp>
        <p:nvSpPr>
          <p:cNvPr id="1024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D2C6E00-9824-47F7-A086-51401D61AD08}" type="slidenum">
              <a:rPr lang="en-US"/>
              <a:pPr/>
              <a:t>23</a:t>
            </a:fld>
            <a:endParaRPr lang="en-US"/>
          </a:p>
        </p:txBody>
      </p:sp>
      <p:sp>
        <p:nvSpPr>
          <p:cNvPr id="1024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138940-5926-494E-BADF-5830651FEF40}" type="slidenum">
              <a:rPr lang="en-US"/>
              <a:pPr/>
              <a:t>24</a:t>
            </a:fld>
            <a:endParaRPr lang="en-US"/>
          </a:p>
        </p:txBody>
      </p:sp>
      <p:sp>
        <p:nvSpPr>
          <p:cNvPr id="122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99C62FC-2C24-4AAC-85C6-B5C7E53CD7B3}" type="slidenum">
              <a:rPr lang="en-US"/>
              <a:pPr/>
              <a:t>37</a:t>
            </a:fld>
            <a:endParaRPr lang="en-US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tr-T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tr-TR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46E9C188-7B3A-4881-B434-6EEF4A118520}" type="datetimeFigureOut">
              <a:rPr lang="tr-TR" smtClean="0"/>
              <a:pPr/>
              <a:t>10.04.2023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924254F0-BB61-460B-B9DF-98A108727B86}" type="slidenum">
              <a:rPr lang="tr-TR" smtClean="0"/>
              <a:pPr/>
              <a:t>‹#›</a:t>
            </a:fld>
            <a:endParaRPr 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://en.wikipedia.org/wiki/Racial_discrimination" TargetMode="External"/><Relationship Id="rId7" Type="http://schemas.openxmlformats.org/officeDocument/2006/relationships/hyperlink" Target="http://en.wikipedia.org/wiki/Altruistic_behavior" TargetMode="External"/><Relationship Id="rId2" Type="http://schemas.openxmlformats.org/officeDocument/2006/relationships/hyperlink" Target="http://en.wikipedia.org/wiki/Sociolog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n.wikipedia.org/wiki/Rational_addiction" TargetMode="External"/><Relationship Id="rId5" Type="http://schemas.openxmlformats.org/officeDocument/2006/relationships/hyperlink" Target="http://en.wikipedia.org/wiki/Drug_addiction" TargetMode="External"/><Relationship Id="rId4" Type="http://schemas.openxmlformats.org/officeDocument/2006/relationships/hyperlink" Target="http://en.wikipedia.org/wiki/Crime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14</a:t>
            </a:r>
          </a:p>
          <a:p>
            <a:r>
              <a:rPr lang="tr-TR" dirty="0"/>
              <a:t>April 12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Econ 100</a:t>
            </a:r>
            <a:br>
              <a:rPr/>
            </a:br>
            <a:r>
              <a:t>Principles of Economics</a:t>
            </a:r>
            <a:endParaRPr lang="tr-T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Funny things happen with the </a:t>
            </a:r>
            <a:r>
              <a:rPr lang="en-US" sz="2800" dirty="0" err="1"/>
              <a:t>WtP</a:t>
            </a:r>
            <a:r>
              <a:rPr lang="en-US" sz="2800" dirty="0"/>
              <a:t>!</a:t>
            </a:r>
            <a:endParaRPr lang="tr-TR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dirty="0"/>
              <a:t>Researchers find that  “red color increases Willingness-to-pay”.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In an experimental study where subjects are asked to imagine that they are purchasing a </a:t>
            </a:r>
            <a:r>
              <a:rPr lang="en-US" sz="2400" dirty="0" err="1"/>
              <a:t>Wii</a:t>
            </a:r>
            <a:r>
              <a:rPr lang="en-US" sz="2400" dirty="0"/>
              <a:t> video game on eBay, it is found that when the “banner” color is red, people on average pay (about 6-7%) more than when it is gray or white.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400050" lvl="1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“The effect of red background color on </a:t>
            </a:r>
            <a:r>
              <a:rPr lang="en-US" sz="2000" dirty="0" err="1"/>
              <a:t>WtP</a:t>
            </a:r>
            <a:r>
              <a:rPr lang="en-US" sz="2000" dirty="0"/>
              <a:t>” by Rajesh </a:t>
            </a:r>
            <a:r>
              <a:rPr lang="en-US" sz="2000" dirty="0" err="1"/>
              <a:t>Bagghi</a:t>
            </a:r>
            <a:r>
              <a:rPr lang="en-US" sz="2000" dirty="0"/>
              <a:t> and </a:t>
            </a:r>
            <a:r>
              <a:rPr lang="en-US" sz="2000" dirty="0" err="1"/>
              <a:t>Amar</a:t>
            </a:r>
            <a:r>
              <a:rPr lang="en-US" sz="2000" dirty="0"/>
              <a:t> </a:t>
            </a:r>
            <a:r>
              <a:rPr lang="en-US" sz="2000" dirty="0" err="1"/>
              <a:t>Cheema</a:t>
            </a:r>
            <a:r>
              <a:rPr lang="en-US" sz="2000" dirty="0"/>
              <a:t>, Journal of Consumer Research  February 2013, pages 947-960.</a:t>
            </a:r>
          </a:p>
          <a:p>
            <a:pPr marL="400050" lvl="1" indent="0">
              <a:spcBef>
                <a:spcPts val="0"/>
              </a:spcBef>
              <a:spcAft>
                <a:spcPts val="1200"/>
              </a:spcAft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tr-TR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endParaRPr lang="tr-TR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266928" cy="4525963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2400"/>
              </a:spcAft>
              <a:buNone/>
            </a:pPr>
            <a:r>
              <a:rPr lang="en-US" sz="2400" dirty="0"/>
              <a:t>The willingness to pay may not always show who values a good most highly!</a:t>
            </a:r>
          </a:p>
          <a:p>
            <a:pPr marL="0" indent="0">
              <a:spcBef>
                <a:spcPts val="0"/>
              </a:spcBef>
              <a:spcAft>
                <a:spcPts val="2400"/>
              </a:spcAft>
              <a:buNone/>
            </a:pPr>
            <a:endParaRPr lang="en-US" sz="2400" dirty="0"/>
          </a:p>
          <a:p>
            <a:pPr marL="0" indent="0" algn="r">
              <a:spcBef>
                <a:spcPts val="0"/>
              </a:spcBef>
              <a:spcAft>
                <a:spcPts val="2400"/>
              </a:spcAft>
              <a:buNone/>
            </a:pPr>
            <a:r>
              <a:rPr lang="en-US" sz="2400" dirty="0"/>
              <a:t>Michael </a:t>
            </a:r>
            <a:r>
              <a:rPr lang="en-US" sz="2400" dirty="0" err="1"/>
              <a:t>Sandel</a:t>
            </a:r>
            <a:endParaRPr lang="en-US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0152" y="2204864"/>
            <a:ext cx="1769169" cy="1788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26664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Counterexample: Tickets to sporting events</a:t>
            </a:r>
            <a:endParaRPr lang="tr-TR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2400"/>
              </a:spcAft>
              <a:buNone/>
            </a:pPr>
            <a:endParaRPr lang="en-US" sz="2400" dirty="0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79912" y="2348880"/>
            <a:ext cx="4974336" cy="3730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7027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Tickets to sporting events</a:t>
            </a:r>
            <a:endParaRPr lang="tr-TR" sz="28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55976" y="3230978"/>
            <a:ext cx="4968552" cy="3726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/>
              <a:t>Those who pay the most for tickets may not value the experience very highly at all. . .  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/>
              <a:t>The people sitting in the expensive seats at the stadium often show up late and leave early.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Do they really care about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the game? </a:t>
            </a:r>
          </a:p>
        </p:txBody>
      </p:sp>
    </p:spTree>
    <p:extLst>
      <p:ext uri="{BB962C8B-B14F-4D97-AF65-F5344CB8AC3E}">
        <p14:creationId xmlns:p14="http://schemas.microsoft.com/office/powerpoint/2010/main" val="562226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Tickets to sporting events</a:t>
            </a:r>
            <a:endParaRPr lang="tr-TR" sz="2800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55976" y="3284984"/>
            <a:ext cx="4968552" cy="3726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/>
              <a:t>Their ability to afford the best seats has more to do with the depth of their pockets than their passion for the game. . . . 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>
                <a:solidFill>
                  <a:srgbClr val="00B050"/>
                </a:solidFill>
              </a:rPr>
              <a:t>This casts doubt on the claim that the price mechanism is the best way of getting goods to those who value them most highly.</a:t>
            </a:r>
          </a:p>
        </p:txBody>
      </p:sp>
    </p:spTree>
    <p:extLst>
      <p:ext uri="{BB962C8B-B14F-4D97-AF65-F5344CB8AC3E}">
        <p14:creationId xmlns:p14="http://schemas.microsoft.com/office/powerpoint/2010/main" val="2461485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Anyways, let’s consider a simple set-up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74808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106" name="Rectangle 10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2800" dirty="0"/>
              <a:t>Four buyers; willingness to pay for a haircut</a:t>
            </a:r>
            <a:endParaRPr lang="en-US" sz="2800" dirty="0"/>
          </a:p>
        </p:txBody>
      </p:sp>
      <p:pic>
        <p:nvPicPr>
          <p:cNvPr id="388112" name="Picture 4339942" descr="S8Picture 4339942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6800" y="1892300"/>
            <a:ext cx="6985000" cy="355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99592" y="1556792"/>
            <a:ext cx="7439149" cy="4895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593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88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106" name="Rectangle 10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2800" dirty="0"/>
              <a:t>Four buyers; willingness to pay for a haircut</a:t>
            </a:r>
            <a:endParaRPr lang="en-US" sz="28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457200" y="1600201"/>
            <a:ext cx="3322712" cy="4493096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Suppose that the market price is P = </a:t>
            </a:r>
            <a:r>
              <a:rPr lang="en-US" sz="2400" b="1" dirty="0">
                <a:solidFill>
                  <a:srgbClr val="FF0000"/>
                </a:solidFill>
              </a:rPr>
              <a:t>$60</a:t>
            </a:r>
            <a:r>
              <a:rPr lang="en-US" sz="2400" dirty="0"/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Who will buy?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2"/>
          </p:nvPr>
        </p:nvSpPr>
        <p:spPr>
          <a:xfrm>
            <a:off x="4572000" y="1279301"/>
            <a:ext cx="4320480" cy="4525963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John, Paul, and George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John’s consumer surplus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$100 – </a:t>
            </a:r>
            <a:r>
              <a:rPr lang="en-US" sz="2400" b="1" dirty="0">
                <a:solidFill>
                  <a:srgbClr val="FF0000"/>
                </a:solidFill>
              </a:rPr>
              <a:t>$60</a:t>
            </a:r>
            <a:r>
              <a:rPr lang="en-US" sz="2400" dirty="0"/>
              <a:t> = $40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Paul’s consumer surplus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$80 – </a:t>
            </a:r>
            <a:r>
              <a:rPr lang="en-US" sz="2400" b="1" dirty="0">
                <a:solidFill>
                  <a:srgbClr val="FF0000"/>
                </a:solidFill>
              </a:rPr>
              <a:t>$60</a:t>
            </a:r>
            <a:r>
              <a:rPr lang="en-US" sz="2400" dirty="0"/>
              <a:t> = $20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George’s consumer surplus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$70 – </a:t>
            </a:r>
            <a:r>
              <a:rPr lang="en-US" sz="2400" b="1" dirty="0">
                <a:solidFill>
                  <a:srgbClr val="FF0000"/>
                </a:solidFill>
              </a:rPr>
              <a:t>$60</a:t>
            </a:r>
            <a:r>
              <a:rPr lang="en-US" sz="2400" dirty="0"/>
              <a:t> = $10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Total consumer surplus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$40 + $20 + $10 = $70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This is the total welfare of the consumers when the market price of haircut is P = $60.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</p:txBody>
      </p:sp>
      <p:pic>
        <p:nvPicPr>
          <p:cNvPr id="388112" name="Picture 4339942" descr="S8Picture 4339942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1472" y="1428736"/>
            <a:ext cx="3725739" cy="1896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106" name="Rectangle 10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2800" dirty="0"/>
              <a:t>Four buyers; allocating a limited supply of haircuts</a:t>
            </a:r>
            <a:endParaRPr lang="en-US" sz="28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322712" cy="5069160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Suppose that the supply of haircuts is limited: only 2 haircuts can be provided.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What is the lowest price at which quantity demanded equals 2?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It is $70</a:t>
            </a:r>
            <a:r>
              <a:rPr lang="en-US" sz="2400" baseline="30000" dirty="0"/>
              <a:t>+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2"/>
          </p:nvPr>
        </p:nvSpPr>
        <p:spPr>
          <a:xfrm>
            <a:off x="4500562" y="1279301"/>
            <a:ext cx="4391918" cy="4525963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Suppose we use the price mechanism to allocate the available amount of haircuts.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Which of the four consumers gets a haircut?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John and Paul.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The price mechanism allocates the limited supply of goods to consumers who are willing to pay the most for the goods. </a:t>
            </a:r>
          </a:p>
        </p:txBody>
      </p:sp>
      <p:pic>
        <p:nvPicPr>
          <p:cNvPr id="388112" name="Picture 4339942" descr="S8Picture 4339942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1472" y="1357298"/>
            <a:ext cx="3725739" cy="1896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Price mechanism: A necessary evil?</a:t>
            </a:r>
            <a:endParaRPr lang="tr-TR" sz="28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dirty="0"/>
              <a:t>Allocating the limited supply of goods to consumers who are willing to pay the most for the goods is an attractive result when individuals have similar incomes.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dirty="0"/>
              <a:t>It may be a disadvantage if richer persons get more haircuts or other goods than less rich people.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dirty="0"/>
              <a:t>However, the best way to solve this problem is not by eliminating money prices as a way of allocating a limited supply, but instead by redistributing income to poorer individuals, and sometimes by directly subsidizing the consumption of goods by the poor.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plan: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Market efficiency: the argument for market economies</a:t>
            </a:r>
          </a:p>
          <a:p>
            <a:r>
              <a:rPr lang="en-US" dirty="0"/>
              <a:t>A few real-life examples</a:t>
            </a:r>
            <a:endParaRPr lang="tr-TR" dirty="0"/>
          </a:p>
          <a:p>
            <a:r>
              <a:rPr lang="tr-TR" dirty="0"/>
              <a:t>5th assignment on Friday, 30 questions and 90 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917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5 buyers in the market for haircuts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817240" y="1600201"/>
            <a:ext cx="7715200" cy="4277071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sz="2400" dirty="0"/>
              <a:t>		       Buyers’ </a:t>
            </a:r>
            <a:r>
              <a:rPr lang="en-US" sz="2400" dirty="0" err="1"/>
              <a:t>WtP</a:t>
            </a:r>
            <a:r>
              <a:rPr lang="en-US" sz="2400" dirty="0"/>
              <a:t>  (=value of a haircut to buyers)</a:t>
            </a:r>
          </a:p>
          <a:p>
            <a:pPr>
              <a:buFontTx/>
              <a:buNone/>
            </a:pPr>
            <a:r>
              <a:rPr lang="en-US" sz="2400" dirty="0"/>
              <a:t>	Peter		$20</a:t>
            </a:r>
          </a:p>
          <a:p>
            <a:pPr>
              <a:buFontTx/>
              <a:buNone/>
            </a:pPr>
            <a:r>
              <a:rPr lang="en-US" sz="2400" dirty="0"/>
              <a:t>	Paul		$15</a:t>
            </a:r>
          </a:p>
          <a:p>
            <a:pPr>
              <a:buFontTx/>
              <a:buNone/>
            </a:pPr>
            <a:r>
              <a:rPr lang="en-US" sz="2400" dirty="0"/>
              <a:t>	Mary		$10</a:t>
            </a:r>
          </a:p>
          <a:p>
            <a:pPr>
              <a:buFontTx/>
              <a:buNone/>
            </a:pPr>
            <a:r>
              <a:rPr lang="en-US" sz="2400" dirty="0"/>
              <a:t>	Jack		$5</a:t>
            </a:r>
          </a:p>
          <a:p>
            <a:pPr>
              <a:buFontTx/>
              <a:buNone/>
            </a:pPr>
            <a:r>
              <a:rPr lang="en-US" sz="2400" dirty="0"/>
              <a:t>	Jill		$5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/>
      <p:bldP spid="921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5 producers in the market for haircuts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817240" y="1600201"/>
            <a:ext cx="7427168" cy="4277072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sz="2400" dirty="0"/>
              <a:t>			Cost of haircut to sellers:</a:t>
            </a:r>
          </a:p>
          <a:p>
            <a:pPr>
              <a:buFontTx/>
              <a:buNone/>
            </a:pPr>
            <a:r>
              <a:rPr lang="en-US" sz="2400" dirty="0"/>
              <a:t>	Firm V		$5</a:t>
            </a:r>
          </a:p>
          <a:p>
            <a:pPr>
              <a:buFontTx/>
              <a:buNone/>
            </a:pPr>
            <a:r>
              <a:rPr lang="en-US" sz="2400" dirty="0"/>
              <a:t>	Firm W		$5</a:t>
            </a:r>
          </a:p>
          <a:p>
            <a:pPr>
              <a:buFontTx/>
              <a:buNone/>
            </a:pPr>
            <a:r>
              <a:rPr lang="en-US" sz="2400" dirty="0"/>
              <a:t>	Firm X		$10</a:t>
            </a:r>
          </a:p>
          <a:p>
            <a:pPr>
              <a:buFontTx/>
              <a:buNone/>
            </a:pPr>
            <a:r>
              <a:rPr lang="en-US" sz="2400" dirty="0"/>
              <a:t>	Firm Y		$15</a:t>
            </a:r>
          </a:p>
          <a:p>
            <a:pPr>
              <a:buFontTx/>
              <a:buNone/>
            </a:pPr>
            <a:r>
              <a:rPr lang="en-US" sz="2400" dirty="0"/>
              <a:t>	Firm Z 		$20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/>
      <p:bldP spid="9219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Producers and their costs are as follows </a:t>
            </a:r>
            <a:br>
              <a:rPr lang="en-US" sz="2800" dirty="0"/>
            </a:br>
            <a:r>
              <a:rPr lang="en-US" sz="2800" dirty="0"/>
              <a:t>(no firm can produce more than one haircut)</a:t>
            </a:r>
            <a:endParaRPr lang="tr-TR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916832"/>
            <a:ext cx="4038600" cy="4525963"/>
          </a:xfrm>
        </p:spPr>
        <p:txBody>
          <a:bodyPr>
            <a:normAutofit lnSpcReduction="10000"/>
          </a:bodyPr>
          <a:lstStyle/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Suppose that only 2 haircuts are needed.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What is the highest price at which quantity supplied  equals 2?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It is $10</a:t>
            </a:r>
            <a:r>
              <a:rPr lang="en-US" sz="3200" b="1" baseline="30000" dirty="0">
                <a:latin typeface="Calibri"/>
              </a:rPr>
              <a:t>‒</a:t>
            </a:r>
            <a:endParaRPr lang="en-US" sz="2400" b="1" baseline="300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Suppose we use the price mechanism to decide which firm will do the production.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Which of the five firms will sell a haircut?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Firm V and W.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The price mechanism  (competition) allocates the limited demand of goods to firms that have the lowest costs. </a:t>
            </a:r>
          </a:p>
          <a:p>
            <a:endParaRPr lang="tr-TR" sz="24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474121"/>
              </p:ext>
            </p:extLst>
          </p:nvPr>
        </p:nvGraphicFramePr>
        <p:xfrm>
          <a:off x="755576" y="1178808"/>
          <a:ext cx="2880000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Firm</a:t>
                      </a:r>
                      <a:endParaRPr lang="tr-T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Cost</a:t>
                      </a:r>
                      <a:endParaRPr lang="tr-TR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</a:t>
                      </a:r>
                      <a:endParaRPr lang="tr-T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$5</a:t>
                      </a:r>
                      <a:endParaRPr lang="tr-TR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W</a:t>
                      </a:r>
                      <a:endParaRPr lang="tr-T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$5</a:t>
                      </a:r>
                      <a:endParaRPr lang="tr-TR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</a:t>
                      </a:r>
                      <a:endParaRPr lang="tr-T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$10</a:t>
                      </a:r>
                      <a:endParaRPr lang="tr-TR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</a:t>
                      </a:r>
                      <a:endParaRPr lang="tr-T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$15</a:t>
                      </a:r>
                      <a:endParaRPr lang="tr-TR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Z</a:t>
                      </a:r>
                      <a:endParaRPr lang="tr-T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$20</a:t>
                      </a:r>
                      <a:endParaRPr lang="tr-TR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Market for haircuts: demand and supply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914400" y="1447800"/>
            <a:ext cx="3300410" cy="4572000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sz="1800" dirty="0"/>
              <a:t>		        </a:t>
            </a:r>
            <a:r>
              <a:rPr lang="en-US" sz="1800" dirty="0" err="1"/>
              <a:t>WtP</a:t>
            </a:r>
            <a:r>
              <a:rPr lang="en-US" sz="1800" dirty="0"/>
              <a:t> of buyers:</a:t>
            </a:r>
          </a:p>
          <a:p>
            <a:pPr>
              <a:buFontTx/>
              <a:buNone/>
            </a:pPr>
            <a:r>
              <a:rPr lang="en-US" sz="1800" dirty="0"/>
              <a:t>	Peter		$20</a:t>
            </a:r>
          </a:p>
          <a:p>
            <a:pPr>
              <a:buFontTx/>
              <a:buNone/>
            </a:pPr>
            <a:r>
              <a:rPr lang="en-US" sz="1800" dirty="0"/>
              <a:t>	Paul		$15</a:t>
            </a:r>
          </a:p>
          <a:p>
            <a:pPr>
              <a:buFontTx/>
              <a:buNone/>
            </a:pPr>
            <a:r>
              <a:rPr lang="en-US" sz="1800" dirty="0"/>
              <a:t>	Mary		$10</a:t>
            </a:r>
          </a:p>
          <a:p>
            <a:pPr>
              <a:buFontTx/>
              <a:buNone/>
            </a:pPr>
            <a:r>
              <a:rPr lang="en-US" sz="1800" dirty="0"/>
              <a:t>	Jack		$5</a:t>
            </a:r>
          </a:p>
          <a:p>
            <a:pPr>
              <a:buFontTx/>
              <a:buNone/>
            </a:pPr>
            <a:r>
              <a:rPr lang="en-US" sz="1800" dirty="0"/>
              <a:t>	Jill		$5</a:t>
            </a:r>
          </a:p>
          <a:p>
            <a:pPr>
              <a:buFontTx/>
              <a:buNone/>
            </a:pPr>
            <a:endParaRPr lang="en-US" sz="1800" dirty="0"/>
          </a:p>
          <a:p>
            <a:pPr>
              <a:buFontTx/>
              <a:buNone/>
            </a:pPr>
            <a:r>
              <a:rPr lang="en-US" sz="1800" dirty="0"/>
              <a:t>		Cost of haircut to sellers:</a:t>
            </a:r>
          </a:p>
          <a:p>
            <a:pPr>
              <a:buFontTx/>
              <a:buNone/>
            </a:pPr>
            <a:r>
              <a:rPr lang="en-US" sz="1800" dirty="0"/>
              <a:t>	Firm V		$5</a:t>
            </a:r>
          </a:p>
          <a:p>
            <a:pPr>
              <a:buFontTx/>
              <a:buNone/>
            </a:pPr>
            <a:r>
              <a:rPr lang="en-US" sz="1800" dirty="0"/>
              <a:t>	Firm W	$5</a:t>
            </a:r>
          </a:p>
          <a:p>
            <a:pPr>
              <a:buFontTx/>
              <a:buNone/>
            </a:pPr>
            <a:r>
              <a:rPr lang="en-US" sz="1800" dirty="0"/>
              <a:t>	Firm X		$10</a:t>
            </a:r>
          </a:p>
          <a:p>
            <a:pPr>
              <a:buFontTx/>
              <a:buNone/>
            </a:pPr>
            <a:r>
              <a:rPr lang="en-US" sz="1800" dirty="0"/>
              <a:t>	Firm Y		$15</a:t>
            </a:r>
          </a:p>
          <a:p>
            <a:pPr>
              <a:buFontTx/>
              <a:buNone/>
            </a:pPr>
            <a:r>
              <a:rPr lang="en-US" sz="1800" dirty="0"/>
              <a:t>	Firm Z 		$20</a:t>
            </a:r>
          </a:p>
        </p:txBody>
      </p:sp>
      <p:sp>
        <p:nvSpPr>
          <p:cNvPr id="9234" name="Line 18"/>
          <p:cNvSpPr>
            <a:spLocks noChangeShapeType="1"/>
          </p:cNvSpPr>
          <p:nvPr/>
        </p:nvSpPr>
        <p:spPr bwMode="auto">
          <a:xfrm>
            <a:off x="6324600" y="4191000"/>
            <a:ext cx="6096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grpSp>
        <p:nvGrpSpPr>
          <p:cNvPr id="2" name="Group 60"/>
          <p:cNvGrpSpPr>
            <a:grpSpLocks/>
          </p:cNvGrpSpPr>
          <p:nvPr/>
        </p:nvGrpSpPr>
        <p:grpSpPr bwMode="auto">
          <a:xfrm>
            <a:off x="4572000" y="2057400"/>
            <a:ext cx="4419600" cy="3965575"/>
            <a:chOff x="2880" y="1296"/>
            <a:chExt cx="2784" cy="2498"/>
          </a:xfrm>
        </p:grpSpPr>
        <p:sp>
          <p:nvSpPr>
            <p:cNvPr id="9220" name="Line 4"/>
            <p:cNvSpPr>
              <a:spLocks noChangeShapeType="1"/>
            </p:cNvSpPr>
            <p:nvPr/>
          </p:nvSpPr>
          <p:spPr bwMode="auto">
            <a:xfrm>
              <a:off x="3216" y="1440"/>
              <a:ext cx="0" cy="201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21" name="Line 5"/>
            <p:cNvSpPr>
              <a:spLocks noChangeShapeType="1"/>
            </p:cNvSpPr>
            <p:nvPr/>
          </p:nvSpPr>
          <p:spPr bwMode="auto">
            <a:xfrm>
              <a:off x="3216" y="3456"/>
              <a:ext cx="235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22" name="Text Box 6"/>
            <p:cNvSpPr txBox="1">
              <a:spLocks noChangeArrowheads="1"/>
            </p:cNvSpPr>
            <p:nvPr/>
          </p:nvSpPr>
          <p:spPr bwMode="auto">
            <a:xfrm>
              <a:off x="2880" y="1776"/>
              <a:ext cx="336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200" dirty="0"/>
                <a:t>20</a:t>
              </a:r>
            </a:p>
          </p:txBody>
        </p:sp>
        <p:sp>
          <p:nvSpPr>
            <p:cNvPr id="9223" name="Text Box 7"/>
            <p:cNvSpPr txBox="1">
              <a:spLocks noChangeArrowheads="1"/>
            </p:cNvSpPr>
            <p:nvPr/>
          </p:nvSpPr>
          <p:spPr bwMode="auto">
            <a:xfrm>
              <a:off x="2897" y="2160"/>
              <a:ext cx="336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 dirty="0"/>
                <a:t>  15</a:t>
              </a:r>
            </a:p>
          </p:txBody>
        </p:sp>
        <p:sp>
          <p:nvSpPr>
            <p:cNvPr id="9224" name="Text Box 8"/>
            <p:cNvSpPr txBox="1">
              <a:spLocks noChangeArrowheads="1"/>
            </p:cNvSpPr>
            <p:nvPr/>
          </p:nvSpPr>
          <p:spPr bwMode="auto">
            <a:xfrm>
              <a:off x="2880" y="2592"/>
              <a:ext cx="336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200" dirty="0"/>
                <a:t>10</a:t>
              </a:r>
            </a:p>
          </p:txBody>
        </p:sp>
        <p:sp>
          <p:nvSpPr>
            <p:cNvPr id="9225" name="Text Box 9"/>
            <p:cNvSpPr txBox="1">
              <a:spLocks noChangeArrowheads="1"/>
            </p:cNvSpPr>
            <p:nvPr/>
          </p:nvSpPr>
          <p:spPr bwMode="auto">
            <a:xfrm>
              <a:off x="2880" y="2976"/>
              <a:ext cx="336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200" dirty="0"/>
                <a:t>  5</a:t>
              </a:r>
            </a:p>
          </p:txBody>
        </p:sp>
        <p:sp>
          <p:nvSpPr>
            <p:cNvPr id="9229" name="Line 13"/>
            <p:cNvSpPr>
              <a:spLocks noChangeShapeType="1"/>
            </p:cNvSpPr>
            <p:nvPr/>
          </p:nvSpPr>
          <p:spPr bwMode="auto">
            <a:xfrm>
              <a:off x="3600" y="1872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32" name="Line 16"/>
            <p:cNvSpPr>
              <a:spLocks noChangeShapeType="1"/>
            </p:cNvSpPr>
            <p:nvPr/>
          </p:nvSpPr>
          <p:spPr bwMode="auto">
            <a:xfrm>
              <a:off x="3984" y="1824"/>
              <a:ext cx="0" cy="16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36" name="Line 20"/>
            <p:cNvSpPr>
              <a:spLocks noChangeShapeType="1"/>
            </p:cNvSpPr>
            <p:nvPr/>
          </p:nvSpPr>
          <p:spPr bwMode="auto">
            <a:xfrm>
              <a:off x="4368" y="1824"/>
              <a:ext cx="0" cy="16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37" name="Line 21"/>
            <p:cNvSpPr>
              <a:spLocks noChangeShapeType="1"/>
            </p:cNvSpPr>
            <p:nvPr/>
          </p:nvSpPr>
          <p:spPr bwMode="auto">
            <a:xfrm>
              <a:off x="4752" y="1824"/>
              <a:ext cx="0" cy="16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40" name="Line 24"/>
            <p:cNvSpPr>
              <a:spLocks noChangeShapeType="1"/>
            </p:cNvSpPr>
            <p:nvPr/>
          </p:nvSpPr>
          <p:spPr bwMode="auto">
            <a:xfrm>
              <a:off x="5136" y="1824"/>
              <a:ext cx="0" cy="16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45" name="Text Box 29"/>
            <p:cNvSpPr txBox="1">
              <a:spLocks noChangeArrowheads="1"/>
            </p:cNvSpPr>
            <p:nvPr/>
          </p:nvSpPr>
          <p:spPr bwMode="auto">
            <a:xfrm>
              <a:off x="2880" y="1296"/>
              <a:ext cx="76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/>
                <a:t>Price</a:t>
              </a:r>
            </a:p>
          </p:txBody>
        </p:sp>
        <p:sp>
          <p:nvSpPr>
            <p:cNvPr id="9246" name="Text Box 30"/>
            <p:cNvSpPr txBox="1">
              <a:spLocks noChangeArrowheads="1"/>
            </p:cNvSpPr>
            <p:nvPr/>
          </p:nvSpPr>
          <p:spPr bwMode="auto">
            <a:xfrm>
              <a:off x="5136" y="3600"/>
              <a:ext cx="528" cy="1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dirty="0"/>
                <a:t>haircuts</a:t>
              </a:r>
            </a:p>
          </p:txBody>
        </p:sp>
      </p:grpSp>
      <p:sp>
        <p:nvSpPr>
          <p:cNvPr id="9250" name="Text Box 34"/>
          <p:cNvSpPr txBox="1">
            <a:spLocks noChangeArrowheads="1"/>
          </p:cNvSpPr>
          <p:nvPr/>
        </p:nvSpPr>
        <p:spPr bwMode="auto">
          <a:xfrm>
            <a:off x="4946848" y="5562600"/>
            <a:ext cx="3657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dirty="0"/>
              <a:t>   0             1               2               3                4                5</a:t>
            </a:r>
          </a:p>
        </p:txBody>
      </p:sp>
      <p:sp>
        <p:nvSpPr>
          <p:cNvPr id="9258" name="Text Box 42"/>
          <p:cNvSpPr txBox="1">
            <a:spLocks noChangeArrowheads="1"/>
          </p:cNvSpPr>
          <p:nvPr/>
        </p:nvSpPr>
        <p:spPr bwMode="auto">
          <a:xfrm>
            <a:off x="6400800" y="3886200"/>
            <a:ext cx="12954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Mary</a:t>
            </a:r>
          </a:p>
        </p:txBody>
      </p:sp>
      <p:grpSp>
        <p:nvGrpSpPr>
          <p:cNvPr id="3" name="Group 58"/>
          <p:cNvGrpSpPr>
            <a:grpSpLocks/>
          </p:cNvGrpSpPr>
          <p:nvPr/>
        </p:nvGrpSpPr>
        <p:grpSpPr bwMode="auto">
          <a:xfrm>
            <a:off x="5105400" y="2286000"/>
            <a:ext cx="3276600" cy="3200400"/>
            <a:chOff x="3216" y="1440"/>
            <a:chExt cx="2064" cy="2016"/>
          </a:xfrm>
        </p:grpSpPr>
        <p:sp>
          <p:nvSpPr>
            <p:cNvPr id="9226" name="Line 10"/>
            <p:cNvSpPr>
              <a:spLocks noChangeShapeType="1"/>
            </p:cNvSpPr>
            <p:nvPr/>
          </p:nvSpPr>
          <p:spPr bwMode="auto">
            <a:xfrm>
              <a:off x="3216" y="1440"/>
              <a:ext cx="0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28" name="Line 12"/>
            <p:cNvSpPr>
              <a:spLocks noChangeShapeType="1"/>
            </p:cNvSpPr>
            <p:nvPr/>
          </p:nvSpPr>
          <p:spPr bwMode="auto">
            <a:xfrm>
              <a:off x="3216" y="1872"/>
              <a:ext cx="38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31" name="Line 15"/>
            <p:cNvSpPr>
              <a:spLocks noChangeShapeType="1"/>
            </p:cNvSpPr>
            <p:nvPr/>
          </p:nvSpPr>
          <p:spPr bwMode="auto">
            <a:xfrm>
              <a:off x="3600" y="2256"/>
              <a:ext cx="38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35" name="Line 19"/>
            <p:cNvSpPr>
              <a:spLocks noChangeShapeType="1"/>
            </p:cNvSpPr>
            <p:nvPr/>
          </p:nvSpPr>
          <p:spPr bwMode="auto">
            <a:xfrm>
              <a:off x="4368" y="3072"/>
              <a:ext cx="38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39" name="Line 23"/>
            <p:cNvSpPr>
              <a:spLocks noChangeShapeType="1"/>
            </p:cNvSpPr>
            <p:nvPr/>
          </p:nvSpPr>
          <p:spPr bwMode="auto">
            <a:xfrm>
              <a:off x="4752" y="3072"/>
              <a:ext cx="38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41" name="Line 25"/>
            <p:cNvSpPr>
              <a:spLocks noChangeShapeType="1"/>
            </p:cNvSpPr>
            <p:nvPr/>
          </p:nvSpPr>
          <p:spPr bwMode="auto">
            <a:xfrm>
              <a:off x="3600" y="1872"/>
              <a:ext cx="0" cy="384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42" name="Line 26"/>
            <p:cNvSpPr>
              <a:spLocks noChangeShapeType="1"/>
            </p:cNvSpPr>
            <p:nvPr/>
          </p:nvSpPr>
          <p:spPr bwMode="auto">
            <a:xfrm>
              <a:off x="3984" y="2256"/>
              <a:ext cx="0" cy="384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43" name="Line 27"/>
            <p:cNvSpPr>
              <a:spLocks noChangeShapeType="1"/>
            </p:cNvSpPr>
            <p:nvPr/>
          </p:nvSpPr>
          <p:spPr bwMode="auto">
            <a:xfrm>
              <a:off x="4368" y="2640"/>
              <a:ext cx="0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44" name="Line 28"/>
            <p:cNvSpPr>
              <a:spLocks noChangeShapeType="1"/>
            </p:cNvSpPr>
            <p:nvPr/>
          </p:nvSpPr>
          <p:spPr bwMode="auto">
            <a:xfrm>
              <a:off x="5136" y="3072"/>
              <a:ext cx="0" cy="384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56" name="Text Box 40"/>
            <p:cNvSpPr txBox="1">
              <a:spLocks noChangeArrowheads="1"/>
            </p:cNvSpPr>
            <p:nvPr/>
          </p:nvSpPr>
          <p:spPr bwMode="auto">
            <a:xfrm>
              <a:off x="3216" y="1680"/>
              <a:ext cx="432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Peter</a:t>
              </a:r>
            </a:p>
          </p:txBody>
        </p:sp>
        <p:sp>
          <p:nvSpPr>
            <p:cNvPr id="9257" name="Text Box 41"/>
            <p:cNvSpPr txBox="1">
              <a:spLocks noChangeArrowheads="1"/>
            </p:cNvSpPr>
            <p:nvPr/>
          </p:nvSpPr>
          <p:spPr bwMode="auto">
            <a:xfrm>
              <a:off x="3600" y="2064"/>
              <a:ext cx="432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Paul</a:t>
              </a:r>
            </a:p>
          </p:txBody>
        </p:sp>
        <p:sp>
          <p:nvSpPr>
            <p:cNvPr id="9259" name="Text Box 43"/>
            <p:cNvSpPr txBox="1">
              <a:spLocks noChangeArrowheads="1"/>
            </p:cNvSpPr>
            <p:nvPr/>
          </p:nvSpPr>
          <p:spPr bwMode="auto">
            <a:xfrm>
              <a:off x="4464" y="2880"/>
              <a:ext cx="816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Jack and Jill</a:t>
              </a:r>
            </a:p>
          </p:txBody>
        </p:sp>
      </p:grpSp>
      <p:grpSp>
        <p:nvGrpSpPr>
          <p:cNvPr id="4" name="Group 59"/>
          <p:cNvGrpSpPr>
            <a:grpSpLocks/>
          </p:cNvGrpSpPr>
          <p:nvPr/>
        </p:nvGrpSpPr>
        <p:grpSpPr bwMode="auto">
          <a:xfrm>
            <a:off x="5105400" y="2667000"/>
            <a:ext cx="3048000" cy="2819400"/>
            <a:chOff x="3216" y="1680"/>
            <a:chExt cx="1920" cy="1776"/>
          </a:xfrm>
        </p:grpSpPr>
        <p:sp>
          <p:nvSpPr>
            <p:cNvPr id="9260" name="Line 44"/>
            <p:cNvSpPr>
              <a:spLocks noChangeShapeType="1"/>
            </p:cNvSpPr>
            <p:nvPr/>
          </p:nvSpPr>
          <p:spPr bwMode="auto">
            <a:xfrm flipV="1">
              <a:off x="3216" y="3072"/>
              <a:ext cx="0" cy="384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61" name="Line 45"/>
            <p:cNvSpPr>
              <a:spLocks noChangeShapeType="1"/>
            </p:cNvSpPr>
            <p:nvPr/>
          </p:nvSpPr>
          <p:spPr bwMode="auto">
            <a:xfrm>
              <a:off x="3216" y="3072"/>
              <a:ext cx="768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63" name="Line 47"/>
            <p:cNvSpPr>
              <a:spLocks noChangeShapeType="1"/>
            </p:cNvSpPr>
            <p:nvPr/>
          </p:nvSpPr>
          <p:spPr bwMode="auto">
            <a:xfrm flipV="1">
              <a:off x="3984" y="2640"/>
              <a:ext cx="0" cy="432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64" name="Line 48"/>
            <p:cNvSpPr>
              <a:spLocks noChangeShapeType="1"/>
            </p:cNvSpPr>
            <p:nvPr/>
          </p:nvSpPr>
          <p:spPr bwMode="auto">
            <a:xfrm>
              <a:off x="3984" y="2640"/>
              <a:ext cx="384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65" name="Line 49"/>
            <p:cNvSpPr>
              <a:spLocks noChangeShapeType="1"/>
            </p:cNvSpPr>
            <p:nvPr/>
          </p:nvSpPr>
          <p:spPr bwMode="auto">
            <a:xfrm flipV="1">
              <a:off x="4368" y="2256"/>
              <a:ext cx="0" cy="384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66" name="Line 50"/>
            <p:cNvSpPr>
              <a:spLocks noChangeShapeType="1"/>
            </p:cNvSpPr>
            <p:nvPr/>
          </p:nvSpPr>
          <p:spPr bwMode="auto">
            <a:xfrm>
              <a:off x="4368" y="2256"/>
              <a:ext cx="384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67" name="Line 51"/>
            <p:cNvSpPr>
              <a:spLocks noChangeShapeType="1"/>
            </p:cNvSpPr>
            <p:nvPr/>
          </p:nvSpPr>
          <p:spPr bwMode="auto">
            <a:xfrm flipV="1">
              <a:off x="4752" y="1872"/>
              <a:ext cx="0" cy="384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68" name="Line 52"/>
            <p:cNvSpPr>
              <a:spLocks noChangeShapeType="1"/>
            </p:cNvSpPr>
            <p:nvPr/>
          </p:nvSpPr>
          <p:spPr bwMode="auto">
            <a:xfrm>
              <a:off x="4752" y="1872"/>
              <a:ext cx="384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9270" name="Text Box 54"/>
            <p:cNvSpPr txBox="1">
              <a:spLocks noChangeArrowheads="1"/>
            </p:cNvSpPr>
            <p:nvPr/>
          </p:nvSpPr>
          <p:spPr bwMode="auto">
            <a:xfrm>
              <a:off x="3360" y="3120"/>
              <a:ext cx="528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V and W</a:t>
              </a:r>
            </a:p>
          </p:txBody>
        </p:sp>
        <p:sp>
          <p:nvSpPr>
            <p:cNvPr id="9271" name="Text Box 55"/>
            <p:cNvSpPr txBox="1">
              <a:spLocks noChangeArrowheads="1"/>
            </p:cNvSpPr>
            <p:nvPr/>
          </p:nvSpPr>
          <p:spPr bwMode="auto">
            <a:xfrm>
              <a:off x="4080" y="2688"/>
              <a:ext cx="240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X</a:t>
              </a:r>
            </a:p>
          </p:txBody>
        </p:sp>
        <p:sp>
          <p:nvSpPr>
            <p:cNvPr id="9272" name="Text Box 56"/>
            <p:cNvSpPr txBox="1">
              <a:spLocks noChangeArrowheads="1"/>
            </p:cNvSpPr>
            <p:nvPr/>
          </p:nvSpPr>
          <p:spPr bwMode="auto">
            <a:xfrm>
              <a:off x="4416" y="2064"/>
              <a:ext cx="384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Y</a:t>
              </a:r>
            </a:p>
          </p:txBody>
        </p:sp>
        <p:sp>
          <p:nvSpPr>
            <p:cNvPr id="9273" name="Text Box 57"/>
            <p:cNvSpPr txBox="1">
              <a:spLocks noChangeArrowheads="1"/>
            </p:cNvSpPr>
            <p:nvPr/>
          </p:nvSpPr>
          <p:spPr bwMode="auto">
            <a:xfrm>
              <a:off x="4800" y="1680"/>
              <a:ext cx="288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 dirty="0"/>
                <a:t>Z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2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2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9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9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92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2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2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92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92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92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92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92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92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92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92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92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/>
      <p:bldP spid="9219" grpId="0" build="p"/>
      <p:bldP spid="9234" grpId="0" animBg="1"/>
      <p:bldP spid="9250" grpId="0"/>
      <p:bldP spid="925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4" name="Freeform 50"/>
          <p:cNvSpPr>
            <a:spLocks/>
          </p:cNvSpPr>
          <p:nvPr/>
        </p:nvSpPr>
        <p:spPr bwMode="auto">
          <a:xfrm>
            <a:off x="5105400" y="4191000"/>
            <a:ext cx="1219200" cy="6858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68" y="0"/>
              </a:cxn>
              <a:cxn ang="0">
                <a:pos x="768" y="432"/>
              </a:cxn>
              <a:cxn ang="0">
                <a:pos x="0" y="432"/>
              </a:cxn>
              <a:cxn ang="0">
                <a:pos x="0" y="0"/>
              </a:cxn>
            </a:cxnLst>
            <a:rect l="0" t="0" r="r" b="b"/>
            <a:pathLst>
              <a:path w="768" h="432">
                <a:moveTo>
                  <a:pt x="0" y="0"/>
                </a:moveTo>
                <a:lnTo>
                  <a:pt x="768" y="0"/>
                </a:lnTo>
                <a:lnTo>
                  <a:pt x="768" y="432"/>
                </a:lnTo>
                <a:lnTo>
                  <a:pt x="0" y="432"/>
                </a:lnTo>
                <a:lnTo>
                  <a:pt x="0" y="0"/>
                </a:lnTo>
                <a:close/>
              </a:path>
            </a:pathLst>
          </a:custGeom>
          <a:solidFill>
            <a:srgbClr val="3366FF">
              <a:alpha val="42999"/>
            </a:srgbClr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sp>
        <p:nvSpPr>
          <p:cNvPr id="11313" name="Freeform 49"/>
          <p:cNvSpPr>
            <a:spLocks/>
          </p:cNvSpPr>
          <p:nvPr/>
        </p:nvSpPr>
        <p:spPr bwMode="auto">
          <a:xfrm>
            <a:off x="5105400" y="2971800"/>
            <a:ext cx="1219200" cy="12192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84" y="0"/>
              </a:cxn>
              <a:cxn ang="0">
                <a:pos x="384" y="384"/>
              </a:cxn>
              <a:cxn ang="0">
                <a:pos x="768" y="384"/>
              </a:cxn>
              <a:cxn ang="0">
                <a:pos x="768" y="768"/>
              </a:cxn>
              <a:cxn ang="0">
                <a:pos x="0" y="768"/>
              </a:cxn>
              <a:cxn ang="0">
                <a:pos x="0" y="0"/>
              </a:cxn>
            </a:cxnLst>
            <a:rect l="0" t="0" r="r" b="b"/>
            <a:pathLst>
              <a:path w="768" h="768">
                <a:moveTo>
                  <a:pt x="0" y="0"/>
                </a:moveTo>
                <a:lnTo>
                  <a:pt x="384" y="0"/>
                </a:lnTo>
                <a:lnTo>
                  <a:pt x="384" y="384"/>
                </a:lnTo>
                <a:lnTo>
                  <a:pt x="768" y="384"/>
                </a:lnTo>
                <a:lnTo>
                  <a:pt x="768" y="768"/>
                </a:lnTo>
                <a:lnTo>
                  <a:pt x="0" y="768"/>
                </a:lnTo>
                <a:lnTo>
                  <a:pt x="0" y="0"/>
                </a:lnTo>
                <a:close/>
              </a:path>
            </a:pathLst>
          </a:custGeom>
          <a:solidFill>
            <a:srgbClr val="FFCC00">
              <a:alpha val="47000"/>
            </a:srgb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equilibrium in the market for haircuts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r>
              <a:rPr lang="en-US" sz="1800" dirty="0"/>
              <a:t>Equilibrium Price = $10</a:t>
            </a:r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endParaRPr lang="en-US" sz="1800" dirty="0"/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r>
              <a:rPr lang="en-US" sz="1800" dirty="0"/>
              <a:t>Peter, Paul and Mary buy a haircut, </a:t>
            </a:r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r>
              <a:rPr lang="en-US" sz="1800" dirty="0"/>
              <a:t>Firms V, W and X supply one haircut each.  </a:t>
            </a:r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endParaRPr lang="en-US" sz="1800" dirty="0"/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r>
              <a:rPr lang="en-US" sz="1800" dirty="0"/>
              <a:t>Gains:</a:t>
            </a:r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r>
              <a:rPr lang="en-US" sz="1800" dirty="0"/>
              <a:t>	Peter	= $20 - </a:t>
            </a:r>
            <a:r>
              <a:rPr lang="en-US" sz="1800" b="1" dirty="0">
                <a:solidFill>
                  <a:srgbClr val="FF0000"/>
                </a:solidFill>
              </a:rPr>
              <a:t>$10</a:t>
            </a:r>
            <a:r>
              <a:rPr lang="en-US" sz="1800" dirty="0"/>
              <a:t> = $10</a:t>
            </a:r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r>
              <a:rPr lang="en-US" sz="1800" dirty="0"/>
              <a:t>	Paul	= $15 - </a:t>
            </a:r>
            <a:r>
              <a:rPr lang="en-US" sz="1800" b="1" dirty="0">
                <a:solidFill>
                  <a:srgbClr val="FF0000"/>
                </a:solidFill>
              </a:rPr>
              <a:t>$10</a:t>
            </a:r>
            <a:r>
              <a:rPr lang="en-US" sz="1800" dirty="0"/>
              <a:t> = $5</a:t>
            </a:r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r>
              <a:rPr lang="en-US" sz="1800" dirty="0"/>
              <a:t>	Mary	= $10 - </a:t>
            </a:r>
            <a:r>
              <a:rPr lang="en-US" sz="1800" b="1" dirty="0">
                <a:solidFill>
                  <a:srgbClr val="FF0000"/>
                </a:solidFill>
              </a:rPr>
              <a:t>$10</a:t>
            </a:r>
            <a:r>
              <a:rPr lang="en-US" sz="1800" dirty="0"/>
              <a:t> = $0</a:t>
            </a:r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r>
              <a:rPr lang="en-US" sz="1800" dirty="0"/>
              <a:t>	V	= </a:t>
            </a:r>
            <a:r>
              <a:rPr lang="en-US" sz="1800" b="1" dirty="0">
                <a:solidFill>
                  <a:srgbClr val="FF0000"/>
                </a:solidFill>
              </a:rPr>
              <a:t>$10</a:t>
            </a:r>
            <a:r>
              <a:rPr lang="en-US" sz="1800" dirty="0"/>
              <a:t> - $5   = $5</a:t>
            </a:r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r>
              <a:rPr lang="en-US" sz="1800" dirty="0"/>
              <a:t>	W	= </a:t>
            </a:r>
            <a:r>
              <a:rPr lang="en-US" sz="1800" b="1" dirty="0">
                <a:solidFill>
                  <a:srgbClr val="FF0000"/>
                </a:solidFill>
              </a:rPr>
              <a:t>$10</a:t>
            </a:r>
            <a:r>
              <a:rPr lang="en-US" sz="1800" dirty="0"/>
              <a:t> - $5  = $5</a:t>
            </a:r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r>
              <a:rPr lang="en-US" sz="1800" dirty="0"/>
              <a:t>	X	= </a:t>
            </a:r>
            <a:r>
              <a:rPr lang="en-US" sz="1800" b="1" dirty="0">
                <a:solidFill>
                  <a:srgbClr val="FF0000"/>
                </a:solidFill>
              </a:rPr>
              <a:t>$10</a:t>
            </a:r>
            <a:r>
              <a:rPr lang="en-US" sz="1800" dirty="0"/>
              <a:t> - $10 = $0</a:t>
            </a:r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endParaRPr lang="en-US" sz="1800" dirty="0"/>
          </a:p>
          <a:p>
            <a:pPr marL="0" indent="0">
              <a:buFontTx/>
              <a:buNone/>
              <a:tabLst>
                <a:tab pos="455613" algn="l"/>
                <a:tab pos="1368425" algn="l"/>
              </a:tabLst>
            </a:pPr>
            <a:r>
              <a:rPr lang="en-US" sz="1800" dirty="0"/>
              <a:t>Total Gain: $25</a:t>
            </a:r>
          </a:p>
        </p:txBody>
      </p:sp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6324600" y="4191000"/>
            <a:ext cx="6096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4495800" y="2057400"/>
            <a:ext cx="4495800" cy="3965575"/>
            <a:chOff x="2832" y="1296"/>
            <a:chExt cx="2832" cy="2498"/>
          </a:xfrm>
        </p:grpSpPr>
        <p:sp>
          <p:nvSpPr>
            <p:cNvPr id="11270" name="Line 6"/>
            <p:cNvSpPr>
              <a:spLocks noChangeShapeType="1"/>
            </p:cNvSpPr>
            <p:nvPr/>
          </p:nvSpPr>
          <p:spPr bwMode="auto">
            <a:xfrm>
              <a:off x="3216" y="1440"/>
              <a:ext cx="0" cy="201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71" name="Line 7"/>
            <p:cNvSpPr>
              <a:spLocks noChangeShapeType="1"/>
            </p:cNvSpPr>
            <p:nvPr/>
          </p:nvSpPr>
          <p:spPr bwMode="auto">
            <a:xfrm>
              <a:off x="3216" y="3456"/>
              <a:ext cx="235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72" name="Text Box 8"/>
            <p:cNvSpPr txBox="1">
              <a:spLocks noChangeArrowheads="1"/>
            </p:cNvSpPr>
            <p:nvPr/>
          </p:nvSpPr>
          <p:spPr bwMode="auto">
            <a:xfrm>
              <a:off x="2880" y="1776"/>
              <a:ext cx="336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 dirty="0"/>
                <a:t>20</a:t>
              </a:r>
            </a:p>
          </p:txBody>
        </p:sp>
        <p:sp>
          <p:nvSpPr>
            <p:cNvPr id="11273" name="Text Box 9"/>
            <p:cNvSpPr txBox="1">
              <a:spLocks noChangeArrowheads="1"/>
            </p:cNvSpPr>
            <p:nvPr/>
          </p:nvSpPr>
          <p:spPr bwMode="auto">
            <a:xfrm>
              <a:off x="2832" y="2160"/>
              <a:ext cx="336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 dirty="0"/>
                <a:t>   15</a:t>
              </a:r>
            </a:p>
          </p:txBody>
        </p:sp>
        <p:sp>
          <p:nvSpPr>
            <p:cNvPr id="11274" name="Text Box 10"/>
            <p:cNvSpPr txBox="1">
              <a:spLocks noChangeArrowheads="1"/>
            </p:cNvSpPr>
            <p:nvPr/>
          </p:nvSpPr>
          <p:spPr bwMode="auto">
            <a:xfrm>
              <a:off x="2880" y="2592"/>
              <a:ext cx="336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 dirty="0"/>
                <a:t> 10</a:t>
              </a:r>
            </a:p>
          </p:txBody>
        </p:sp>
        <p:sp>
          <p:nvSpPr>
            <p:cNvPr id="11275" name="Text Box 11"/>
            <p:cNvSpPr txBox="1">
              <a:spLocks noChangeArrowheads="1"/>
            </p:cNvSpPr>
            <p:nvPr/>
          </p:nvSpPr>
          <p:spPr bwMode="auto">
            <a:xfrm>
              <a:off x="2880" y="2976"/>
              <a:ext cx="336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 dirty="0"/>
                <a:t>   5</a:t>
              </a:r>
            </a:p>
          </p:txBody>
        </p:sp>
        <p:sp>
          <p:nvSpPr>
            <p:cNvPr id="11276" name="Line 12"/>
            <p:cNvSpPr>
              <a:spLocks noChangeShapeType="1"/>
            </p:cNvSpPr>
            <p:nvPr/>
          </p:nvSpPr>
          <p:spPr bwMode="auto">
            <a:xfrm>
              <a:off x="3600" y="1872"/>
              <a:ext cx="0" cy="15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77" name="Line 13"/>
            <p:cNvSpPr>
              <a:spLocks noChangeShapeType="1"/>
            </p:cNvSpPr>
            <p:nvPr/>
          </p:nvSpPr>
          <p:spPr bwMode="auto">
            <a:xfrm>
              <a:off x="3984" y="1824"/>
              <a:ext cx="0" cy="16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78" name="Line 14"/>
            <p:cNvSpPr>
              <a:spLocks noChangeShapeType="1"/>
            </p:cNvSpPr>
            <p:nvPr/>
          </p:nvSpPr>
          <p:spPr bwMode="auto">
            <a:xfrm>
              <a:off x="4368" y="1824"/>
              <a:ext cx="0" cy="16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79" name="Line 15"/>
            <p:cNvSpPr>
              <a:spLocks noChangeShapeType="1"/>
            </p:cNvSpPr>
            <p:nvPr/>
          </p:nvSpPr>
          <p:spPr bwMode="auto">
            <a:xfrm>
              <a:off x="4752" y="1824"/>
              <a:ext cx="0" cy="16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80" name="Line 16"/>
            <p:cNvSpPr>
              <a:spLocks noChangeShapeType="1"/>
            </p:cNvSpPr>
            <p:nvPr/>
          </p:nvSpPr>
          <p:spPr bwMode="auto">
            <a:xfrm>
              <a:off x="5136" y="1824"/>
              <a:ext cx="0" cy="16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81" name="Text Box 17"/>
            <p:cNvSpPr txBox="1">
              <a:spLocks noChangeArrowheads="1"/>
            </p:cNvSpPr>
            <p:nvPr/>
          </p:nvSpPr>
          <p:spPr bwMode="auto">
            <a:xfrm>
              <a:off x="2880" y="1296"/>
              <a:ext cx="76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/>
                <a:t>Price</a:t>
              </a:r>
            </a:p>
          </p:txBody>
        </p:sp>
        <p:sp>
          <p:nvSpPr>
            <p:cNvPr id="11282" name="Text Box 18"/>
            <p:cNvSpPr txBox="1">
              <a:spLocks noChangeArrowheads="1"/>
            </p:cNvSpPr>
            <p:nvPr/>
          </p:nvSpPr>
          <p:spPr bwMode="auto">
            <a:xfrm>
              <a:off x="5136" y="3600"/>
              <a:ext cx="528" cy="1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dirty="0"/>
                <a:t>haircuts</a:t>
              </a:r>
            </a:p>
          </p:txBody>
        </p:sp>
      </p:grpSp>
      <p:sp>
        <p:nvSpPr>
          <p:cNvPr id="11283" name="Text Box 19"/>
          <p:cNvSpPr txBox="1">
            <a:spLocks noChangeArrowheads="1"/>
          </p:cNvSpPr>
          <p:nvPr/>
        </p:nvSpPr>
        <p:spPr bwMode="auto">
          <a:xfrm>
            <a:off x="4932040" y="5562600"/>
            <a:ext cx="36576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dirty="0"/>
              <a:t>   0              1               2                3               4                5</a:t>
            </a:r>
          </a:p>
        </p:txBody>
      </p:sp>
      <p:sp>
        <p:nvSpPr>
          <p:cNvPr id="11284" name="Text Box 20"/>
          <p:cNvSpPr txBox="1">
            <a:spLocks noChangeArrowheads="1"/>
          </p:cNvSpPr>
          <p:nvPr/>
        </p:nvSpPr>
        <p:spPr bwMode="auto">
          <a:xfrm>
            <a:off x="6400800" y="3886200"/>
            <a:ext cx="12954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Mary</a:t>
            </a:r>
          </a:p>
        </p:txBody>
      </p:sp>
      <p:grpSp>
        <p:nvGrpSpPr>
          <p:cNvPr id="3" name="Group 21"/>
          <p:cNvGrpSpPr>
            <a:grpSpLocks/>
          </p:cNvGrpSpPr>
          <p:nvPr/>
        </p:nvGrpSpPr>
        <p:grpSpPr bwMode="auto">
          <a:xfrm>
            <a:off x="5105400" y="2286000"/>
            <a:ext cx="3276600" cy="3200400"/>
            <a:chOff x="3216" y="1440"/>
            <a:chExt cx="2064" cy="2016"/>
          </a:xfrm>
        </p:grpSpPr>
        <p:sp>
          <p:nvSpPr>
            <p:cNvPr id="11286" name="Line 22"/>
            <p:cNvSpPr>
              <a:spLocks noChangeShapeType="1"/>
            </p:cNvSpPr>
            <p:nvPr/>
          </p:nvSpPr>
          <p:spPr bwMode="auto">
            <a:xfrm>
              <a:off x="3216" y="1440"/>
              <a:ext cx="0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87" name="Line 23"/>
            <p:cNvSpPr>
              <a:spLocks noChangeShapeType="1"/>
            </p:cNvSpPr>
            <p:nvPr/>
          </p:nvSpPr>
          <p:spPr bwMode="auto">
            <a:xfrm>
              <a:off x="3216" y="1872"/>
              <a:ext cx="38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88" name="Line 24"/>
            <p:cNvSpPr>
              <a:spLocks noChangeShapeType="1"/>
            </p:cNvSpPr>
            <p:nvPr/>
          </p:nvSpPr>
          <p:spPr bwMode="auto">
            <a:xfrm>
              <a:off x="3600" y="2256"/>
              <a:ext cx="38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89" name="Line 25"/>
            <p:cNvSpPr>
              <a:spLocks noChangeShapeType="1"/>
            </p:cNvSpPr>
            <p:nvPr/>
          </p:nvSpPr>
          <p:spPr bwMode="auto">
            <a:xfrm>
              <a:off x="4368" y="3072"/>
              <a:ext cx="38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90" name="Line 26"/>
            <p:cNvSpPr>
              <a:spLocks noChangeShapeType="1"/>
            </p:cNvSpPr>
            <p:nvPr/>
          </p:nvSpPr>
          <p:spPr bwMode="auto">
            <a:xfrm>
              <a:off x="4752" y="3072"/>
              <a:ext cx="38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91" name="Line 27"/>
            <p:cNvSpPr>
              <a:spLocks noChangeShapeType="1"/>
            </p:cNvSpPr>
            <p:nvPr/>
          </p:nvSpPr>
          <p:spPr bwMode="auto">
            <a:xfrm>
              <a:off x="3600" y="1872"/>
              <a:ext cx="0" cy="384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92" name="Line 28"/>
            <p:cNvSpPr>
              <a:spLocks noChangeShapeType="1"/>
            </p:cNvSpPr>
            <p:nvPr/>
          </p:nvSpPr>
          <p:spPr bwMode="auto">
            <a:xfrm>
              <a:off x="3984" y="2256"/>
              <a:ext cx="0" cy="384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93" name="Line 29"/>
            <p:cNvSpPr>
              <a:spLocks noChangeShapeType="1"/>
            </p:cNvSpPr>
            <p:nvPr/>
          </p:nvSpPr>
          <p:spPr bwMode="auto">
            <a:xfrm>
              <a:off x="4368" y="2640"/>
              <a:ext cx="0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94" name="Line 30"/>
            <p:cNvSpPr>
              <a:spLocks noChangeShapeType="1"/>
            </p:cNvSpPr>
            <p:nvPr/>
          </p:nvSpPr>
          <p:spPr bwMode="auto">
            <a:xfrm>
              <a:off x="5136" y="3072"/>
              <a:ext cx="0" cy="384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95" name="Text Box 31"/>
            <p:cNvSpPr txBox="1">
              <a:spLocks noChangeArrowheads="1"/>
            </p:cNvSpPr>
            <p:nvPr/>
          </p:nvSpPr>
          <p:spPr bwMode="auto">
            <a:xfrm>
              <a:off x="3216" y="1680"/>
              <a:ext cx="432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Peter</a:t>
              </a:r>
            </a:p>
          </p:txBody>
        </p:sp>
        <p:sp>
          <p:nvSpPr>
            <p:cNvPr id="11296" name="Text Box 32"/>
            <p:cNvSpPr txBox="1">
              <a:spLocks noChangeArrowheads="1"/>
            </p:cNvSpPr>
            <p:nvPr/>
          </p:nvSpPr>
          <p:spPr bwMode="auto">
            <a:xfrm>
              <a:off x="3600" y="2064"/>
              <a:ext cx="432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Paul</a:t>
              </a:r>
            </a:p>
          </p:txBody>
        </p:sp>
        <p:sp>
          <p:nvSpPr>
            <p:cNvPr id="11297" name="Text Box 33"/>
            <p:cNvSpPr txBox="1">
              <a:spLocks noChangeArrowheads="1"/>
            </p:cNvSpPr>
            <p:nvPr/>
          </p:nvSpPr>
          <p:spPr bwMode="auto">
            <a:xfrm>
              <a:off x="4464" y="2880"/>
              <a:ext cx="816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Jack and Jill</a:t>
              </a:r>
            </a:p>
          </p:txBody>
        </p:sp>
      </p:grpSp>
      <p:grpSp>
        <p:nvGrpSpPr>
          <p:cNvPr id="4" name="Group 34"/>
          <p:cNvGrpSpPr>
            <a:grpSpLocks/>
          </p:cNvGrpSpPr>
          <p:nvPr/>
        </p:nvGrpSpPr>
        <p:grpSpPr bwMode="auto">
          <a:xfrm>
            <a:off x="5105400" y="2667000"/>
            <a:ext cx="3048000" cy="2819400"/>
            <a:chOff x="3216" y="1680"/>
            <a:chExt cx="1920" cy="1776"/>
          </a:xfrm>
        </p:grpSpPr>
        <p:sp>
          <p:nvSpPr>
            <p:cNvPr id="11299" name="Line 35"/>
            <p:cNvSpPr>
              <a:spLocks noChangeShapeType="1"/>
            </p:cNvSpPr>
            <p:nvPr/>
          </p:nvSpPr>
          <p:spPr bwMode="auto">
            <a:xfrm flipV="1">
              <a:off x="3216" y="3072"/>
              <a:ext cx="0" cy="384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300" name="Line 36"/>
            <p:cNvSpPr>
              <a:spLocks noChangeShapeType="1"/>
            </p:cNvSpPr>
            <p:nvPr/>
          </p:nvSpPr>
          <p:spPr bwMode="auto">
            <a:xfrm>
              <a:off x="3216" y="3072"/>
              <a:ext cx="768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301" name="Line 37"/>
            <p:cNvSpPr>
              <a:spLocks noChangeShapeType="1"/>
            </p:cNvSpPr>
            <p:nvPr/>
          </p:nvSpPr>
          <p:spPr bwMode="auto">
            <a:xfrm flipV="1">
              <a:off x="3984" y="2640"/>
              <a:ext cx="0" cy="432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302" name="Line 38"/>
            <p:cNvSpPr>
              <a:spLocks noChangeShapeType="1"/>
            </p:cNvSpPr>
            <p:nvPr/>
          </p:nvSpPr>
          <p:spPr bwMode="auto">
            <a:xfrm>
              <a:off x="3984" y="2640"/>
              <a:ext cx="384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303" name="Line 39"/>
            <p:cNvSpPr>
              <a:spLocks noChangeShapeType="1"/>
            </p:cNvSpPr>
            <p:nvPr/>
          </p:nvSpPr>
          <p:spPr bwMode="auto">
            <a:xfrm flipV="1">
              <a:off x="4368" y="2256"/>
              <a:ext cx="0" cy="384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304" name="Line 40"/>
            <p:cNvSpPr>
              <a:spLocks noChangeShapeType="1"/>
            </p:cNvSpPr>
            <p:nvPr/>
          </p:nvSpPr>
          <p:spPr bwMode="auto">
            <a:xfrm>
              <a:off x="4368" y="2256"/>
              <a:ext cx="384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305" name="Line 41"/>
            <p:cNvSpPr>
              <a:spLocks noChangeShapeType="1"/>
            </p:cNvSpPr>
            <p:nvPr/>
          </p:nvSpPr>
          <p:spPr bwMode="auto">
            <a:xfrm flipV="1">
              <a:off x="4752" y="1872"/>
              <a:ext cx="0" cy="384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306" name="Line 42"/>
            <p:cNvSpPr>
              <a:spLocks noChangeShapeType="1"/>
            </p:cNvSpPr>
            <p:nvPr/>
          </p:nvSpPr>
          <p:spPr bwMode="auto">
            <a:xfrm>
              <a:off x="4752" y="1872"/>
              <a:ext cx="384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307" name="Text Box 43"/>
            <p:cNvSpPr txBox="1">
              <a:spLocks noChangeArrowheads="1"/>
            </p:cNvSpPr>
            <p:nvPr/>
          </p:nvSpPr>
          <p:spPr bwMode="auto">
            <a:xfrm>
              <a:off x="3360" y="3120"/>
              <a:ext cx="528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V and W</a:t>
              </a:r>
            </a:p>
          </p:txBody>
        </p:sp>
        <p:sp>
          <p:nvSpPr>
            <p:cNvPr id="11308" name="Text Box 44"/>
            <p:cNvSpPr txBox="1">
              <a:spLocks noChangeArrowheads="1"/>
            </p:cNvSpPr>
            <p:nvPr/>
          </p:nvSpPr>
          <p:spPr bwMode="auto">
            <a:xfrm>
              <a:off x="4080" y="2688"/>
              <a:ext cx="240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X</a:t>
              </a:r>
            </a:p>
          </p:txBody>
        </p:sp>
        <p:sp>
          <p:nvSpPr>
            <p:cNvPr id="11309" name="Text Box 45"/>
            <p:cNvSpPr txBox="1">
              <a:spLocks noChangeArrowheads="1"/>
            </p:cNvSpPr>
            <p:nvPr/>
          </p:nvSpPr>
          <p:spPr bwMode="auto">
            <a:xfrm>
              <a:off x="4416" y="2064"/>
              <a:ext cx="384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Y</a:t>
              </a:r>
            </a:p>
          </p:txBody>
        </p:sp>
        <p:sp>
          <p:nvSpPr>
            <p:cNvPr id="11310" name="Text Box 46"/>
            <p:cNvSpPr txBox="1">
              <a:spLocks noChangeArrowheads="1"/>
            </p:cNvSpPr>
            <p:nvPr/>
          </p:nvSpPr>
          <p:spPr bwMode="auto">
            <a:xfrm>
              <a:off x="4800" y="1680"/>
              <a:ext cx="288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200"/>
                <a:t>Z</a:t>
              </a:r>
            </a:p>
          </p:txBody>
        </p:sp>
      </p:grpSp>
      <p:sp>
        <p:nvSpPr>
          <p:cNvPr id="11311" name="Line 47"/>
          <p:cNvSpPr>
            <a:spLocks noChangeShapeType="1"/>
          </p:cNvSpPr>
          <p:nvPr/>
        </p:nvSpPr>
        <p:spPr bwMode="auto">
          <a:xfrm>
            <a:off x="5105400" y="4191000"/>
            <a:ext cx="327660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grpSp>
        <p:nvGrpSpPr>
          <p:cNvPr id="5" name="Group 53"/>
          <p:cNvGrpSpPr>
            <a:grpSpLocks/>
          </p:cNvGrpSpPr>
          <p:nvPr/>
        </p:nvGrpSpPr>
        <p:grpSpPr bwMode="auto">
          <a:xfrm>
            <a:off x="5486400" y="2286000"/>
            <a:ext cx="2590800" cy="1600200"/>
            <a:chOff x="3456" y="1440"/>
            <a:chExt cx="1632" cy="1008"/>
          </a:xfrm>
        </p:grpSpPr>
        <p:sp>
          <p:nvSpPr>
            <p:cNvPr id="11315" name="Text Box 51"/>
            <p:cNvSpPr txBox="1">
              <a:spLocks noChangeArrowheads="1"/>
            </p:cNvSpPr>
            <p:nvPr/>
          </p:nvSpPr>
          <p:spPr bwMode="auto">
            <a:xfrm>
              <a:off x="3840" y="1440"/>
              <a:ext cx="124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/>
                <a:t>Consumer Surplus</a:t>
              </a:r>
            </a:p>
          </p:txBody>
        </p:sp>
        <p:sp>
          <p:nvSpPr>
            <p:cNvPr id="11316" name="Line 52"/>
            <p:cNvSpPr>
              <a:spLocks noChangeShapeType="1"/>
            </p:cNvSpPr>
            <p:nvPr/>
          </p:nvSpPr>
          <p:spPr bwMode="auto">
            <a:xfrm flipH="1">
              <a:off x="3456" y="1632"/>
              <a:ext cx="624" cy="81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tr-TR"/>
            </a:p>
          </p:txBody>
        </p:sp>
      </p:grpSp>
      <p:grpSp>
        <p:nvGrpSpPr>
          <p:cNvPr id="6" name="Group 56"/>
          <p:cNvGrpSpPr>
            <a:grpSpLocks/>
          </p:cNvGrpSpPr>
          <p:nvPr/>
        </p:nvGrpSpPr>
        <p:grpSpPr bwMode="auto">
          <a:xfrm>
            <a:off x="4038600" y="4495800"/>
            <a:ext cx="2133600" cy="1676400"/>
            <a:chOff x="2544" y="2832"/>
            <a:chExt cx="1344" cy="1056"/>
          </a:xfrm>
        </p:grpSpPr>
        <p:sp>
          <p:nvSpPr>
            <p:cNvPr id="11318" name="Text Box 54"/>
            <p:cNvSpPr txBox="1">
              <a:spLocks noChangeArrowheads="1"/>
            </p:cNvSpPr>
            <p:nvPr/>
          </p:nvSpPr>
          <p:spPr bwMode="auto">
            <a:xfrm>
              <a:off x="2544" y="3696"/>
              <a:ext cx="134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/>
                <a:t>Producer Surplus</a:t>
              </a:r>
            </a:p>
          </p:txBody>
        </p:sp>
        <p:sp>
          <p:nvSpPr>
            <p:cNvPr id="11319" name="Line 55"/>
            <p:cNvSpPr>
              <a:spLocks noChangeShapeType="1"/>
            </p:cNvSpPr>
            <p:nvPr/>
          </p:nvSpPr>
          <p:spPr bwMode="auto">
            <a:xfrm flipV="1">
              <a:off x="2880" y="2832"/>
              <a:ext cx="672" cy="91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tr-TR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3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2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2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2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1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12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2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12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12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2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12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12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12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12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1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00"/>
                            </p:stCondLst>
                            <p:childTnLst>
                              <p:par>
                                <p:cTn id="8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126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126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126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uiExpand="1" build="p"/>
      <p:bldP spid="11311" grpId="0" uiExpan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380" name="Rectangle 4"/>
          <p:cNvSpPr>
            <a:spLocks noGrp="1" noChangeArrowheads="1"/>
          </p:cNvSpPr>
          <p:nvPr>
            <p:ph type="title"/>
          </p:nvPr>
        </p:nvSpPr>
        <p:spPr>
          <a:xfrm>
            <a:off x="205680" y="274638"/>
            <a:ext cx="8686800" cy="1143000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We use the demand curve to measure consumers’ surplus</a:t>
            </a:r>
          </a:p>
        </p:txBody>
      </p:sp>
      <p:sp>
        <p:nvSpPr>
          <p:cNvPr id="357381" name="Rectangle 5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area below the demand curve and  above the price line </a:t>
            </a:r>
          </a:p>
          <a:p>
            <a:pPr>
              <a:buNone/>
            </a:pPr>
            <a:r>
              <a:rPr lang="en-US" sz="2400" dirty="0"/>
              <a:t>measures the consumers’ surplus in the market.</a:t>
            </a:r>
          </a:p>
          <a:p>
            <a:pPr>
              <a:buNone/>
            </a:pPr>
            <a:endParaRPr lang="en-US" sz="2400" dirty="0"/>
          </a:p>
          <a:p>
            <a:r>
              <a:rPr lang="en-US" sz="2400" dirty="0"/>
              <a:t>Consumers’ surplus is the measure of consumers’ welfare.  </a:t>
            </a:r>
          </a:p>
          <a:p>
            <a:pPr>
              <a:buNone/>
            </a:pPr>
            <a:r>
              <a:rPr lang="en-US" sz="2400" dirty="0"/>
              <a:t>The bigger this area, the larger the welfare of the consumers.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3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3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3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7381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497" name="Rectangle 73"/>
          <p:cNvSpPr>
            <a:spLocks noGrp="1" noChangeArrowheads="1"/>
          </p:cNvSpPr>
          <p:nvPr>
            <p:ph type="title"/>
          </p:nvPr>
        </p:nvSpPr>
        <p:spPr>
          <a:xfrm>
            <a:off x="214282" y="274638"/>
            <a:ext cx="8786842" cy="725470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Consumers’ surplus: the area under the demand curve above the price line</a:t>
            </a:r>
          </a:p>
        </p:txBody>
      </p:sp>
      <p:sp>
        <p:nvSpPr>
          <p:cNvPr id="359429" name="Rectangle 5"/>
          <p:cNvSpPr>
            <a:spLocks noChangeArrowheads="1"/>
          </p:cNvSpPr>
          <p:nvPr/>
        </p:nvSpPr>
        <p:spPr bwMode="auto">
          <a:xfrm>
            <a:off x="2346325" y="1728788"/>
            <a:ext cx="4994275" cy="4354512"/>
          </a:xfrm>
          <a:prstGeom prst="rect">
            <a:avLst/>
          </a:prstGeom>
          <a:solidFill>
            <a:srgbClr val="F3F6F9"/>
          </a:solidFill>
          <a:ln w="212725">
            <a:solidFill>
              <a:srgbClr val="F3F6F9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30" name="Rectangle 6"/>
          <p:cNvSpPr>
            <a:spLocks noChangeArrowheads="1"/>
          </p:cNvSpPr>
          <p:nvPr/>
        </p:nvSpPr>
        <p:spPr bwMode="auto">
          <a:xfrm>
            <a:off x="2346325" y="1728788"/>
            <a:ext cx="4994275" cy="4354512"/>
          </a:xfrm>
          <a:prstGeom prst="rect">
            <a:avLst/>
          </a:prstGeom>
          <a:solidFill>
            <a:srgbClr val="F2F4F8"/>
          </a:solidFill>
          <a:ln w="193675">
            <a:solidFill>
              <a:srgbClr val="F2F4F8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31" name="Rectangle 7"/>
          <p:cNvSpPr>
            <a:spLocks noChangeArrowheads="1"/>
          </p:cNvSpPr>
          <p:nvPr/>
        </p:nvSpPr>
        <p:spPr bwMode="auto">
          <a:xfrm>
            <a:off x="2346325" y="1728788"/>
            <a:ext cx="4994275" cy="4354512"/>
          </a:xfrm>
          <a:prstGeom prst="rect">
            <a:avLst/>
          </a:prstGeom>
          <a:solidFill>
            <a:srgbClr val="F1F4F7"/>
          </a:solidFill>
          <a:ln w="174625">
            <a:solidFill>
              <a:srgbClr val="F1F4F7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32" name="Rectangle 8"/>
          <p:cNvSpPr>
            <a:spLocks noChangeArrowheads="1"/>
          </p:cNvSpPr>
          <p:nvPr/>
        </p:nvSpPr>
        <p:spPr bwMode="auto">
          <a:xfrm>
            <a:off x="2346325" y="1728788"/>
            <a:ext cx="4994275" cy="4354512"/>
          </a:xfrm>
          <a:prstGeom prst="rect">
            <a:avLst/>
          </a:prstGeom>
          <a:solidFill>
            <a:srgbClr val="F0F2F5"/>
          </a:solidFill>
          <a:ln w="155575">
            <a:solidFill>
              <a:srgbClr val="F0F2F5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33" name="Rectangle 9"/>
          <p:cNvSpPr>
            <a:spLocks noChangeArrowheads="1"/>
          </p:cNvSpPr>
          <p:nvPr/>
        </p:nvSpPr>
        <p:spPr bwMode="auto">
          <a:xfrm>
            <a:off x="2346325" y="1728788"/>
            <a:ext cx="4994275" cy="4354512"/>
          </a:xfrm>
          <a:prstGeom prst="rect">
            <a:avLst/>
          </a:prstGeom>
          <a:solidFill>
            <a:srgbClr val="EEF1F4"/>
          </a:solidFill>
          <a:ln w="134938">
            <a:solidFill>
              <a:srgbClr val="EEF1F4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34" name="Rectangle 10"/>
          <p:cNvSpPr>
            <a:spLocks noChangeArrowheads="1"/>
          </p:cNvSpPr>
          <p:nvPr/>
        </p:nvSpPr>
        <p:spPr bwMode="auto">
          <a:xfrm>
            <a:off x="2346325" y="1728788"/>
            <a:ext cx="4994275" cy="4354512"/>
          </a:xfrm>
          <a:prstGeom prst="rect">
            <a:avLst/>
          </a:prstGeom>
          <a:solidFill>
            <a:srgbClr val="EDEFF3"/>
          </a:solidFill>
          <a:ln w="115888">
            <a:solidFill>
              <a:srgbClr val="EDEFF3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35" name="Rectangle 11"/>
          <p:cNvSpPr>
            <a:spLocks noChangeArrowheads="1"/>
          </p:cNvSpPr>
          <p:nvPr/>
        </p:nvSpPr>
        <p:spPr bwMode="auto">
          <a:xfrm>
            <a:off x="2346325" y="1728788"/>
            <a:ext cx="4994275" cy="4354512"/>
          </a:xfrm>
          <a:prstGeom prst="rect">
            <a:avLst/>
          </a:prstGeom>
          <a:solidFill>
            <a:srgbClr val="EBEEF2"/>
          </a:solidFill>
          <a:ln w="96838">
            <a:solidFill>
              <a:srgbClr val="EBEEF2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36" name="Rectangle 12"/>
          <p:cNvSpPr>
            <a:spLocks noChangeArrowheads="1"/>
          </p:cNvSpPr>
          <p:nvPr/>
        </p:nvSpPr>
        <p:spPr bwMode="auto">
          <a:xfrm>
            <a:off x="2346325" y="1728788"/>
            <a:ext cx="4994275" cy="4354512"/>
          </a:xfrm>
          <a:prstGeom prst="rect">
            <a:avLst/>
          </a:prstGeom>
          <a:solidFill>
            <a:srgbClr val="EAECF1"/>
          </a:solidFill>
          <a:ln w="77788">
            <a:solidFill>
              <a:srgbClr val="EAECF1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37" name="Rectangle 13"/>
          <p:cNvSpPr>
            <a:spLocks noChangeArrowheads="1"/>
          </p:cNvSpPr>
          <p:nvPr/>
        </p:nvSpPr>
        <p:spPr bwMode="auto">
          <a:xfrm>
            <a:off x="2346325" y="1728788"/>
            <a:ext cx="4994275" cy="4354512"/>
          </a:xfrm>
          <a:prstGeom prst="rect">
            <a:avLst/>
          </a:prstGeom>
          <a:solidFill>
            <a:srgbClr val="E9EBF0"/>
          </a:solidFill>
          <a:ln w="58738">
            <a:solidFill>
              <a:srgbClr val="E9EBF0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38" name="Rectangle 14"/>
          <p:cNvSpPr>
            <a:spLocks noChangeArrowheads="1"/>
          </p:cNvSpPr>
          <p:nvPr/>
        </p:nvSpPr>
        <p:spPr bwMode="auto">
          <a:xfrm>
            <a:off x="2346325" y="1728788"/>
            <a:ext cx="4994275" cy="4354512"/>
          </a:xfrm>
          <a:prstGeom prst="rect">
            <a:avLst/>
          </a:prstGeom>
          <a:solidFill>
            <a:srgbClr val="E7EAEF"/>
          </a:solidFill>
          <a:ln w="38100">
            <a:solidFill>
              <a:srgbClr val="E7EAEF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39" name="Rectangle 15"/>
          <p:cNvSpPr>
            <a:spLocks noChangeArrowheads="1"/>
          </p:cNvSpPr>
          <p:nvPr/>
        </p:nvSpPr>
        <p:spPr bwMode="auto">
          <a:xfrm>
            <a:off x="2346325" y="1728788"/>
            <a:ext cx="4994275" cy="4354512"/>
          </a:xfrm>
          <a:prstGeom prst="rect">
            <a:avLst/>
          </a:prstGeom>
          <a:solidFill>
            <a:srgbClr val="E6E9EF"/>
          </a:solidFill>
          <a:ln w="19050">
            <a:solidFill>
              <a:srgbClr val="E6E9EF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40" name="Rectangle 16"/>
          <p:cNvSpPr>
            <a:spLocks noChangeArrowheads="1"/>
          </p:cNvSpPr>
          <p:nvPr/>
        </p:nvSpPr>
        <p:spPr bwMode="auto">
          <a:xfrm>
            <a:off x="2270125" y="1631950"/>
            <a:ext cx="4973638" cy="435451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41" name="Rectangle 17"/>
          <p:cNvSpPr>
            <a:spLocks noChangeArrowheads="1"/>
          </p:cNvSpPr>
          <p:nvPr/>
        </p:nvSpPr>
        <p:spPr bwMode="auto">
          <a:xfrm>
            <a:off x="2249488" y="3944938"/>
            <a:ext cx="2071687" cy="952500"/>
          </a:xfrm>
          <a:prstGeom prst="rect">
            <a:avLst/>
          </a:prstGeom>
          <a:solidFill>
            <a:srgbClr val="B4D9F9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42" name="Freeform 18"/>
          <p:cNvSpPr>
            <a:spLocks/>
          </p:cNvSpPr>
          <p:nvPr/>
        </p:nvSpPr>
        <p:spPr bwMode="auto">
          <a:xfrm>
            <a:off x="4321175" y="3944938"/>
            <a:ext cx="987425" cy="9525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600"/>
              </a:cxn>
              <a:cxn ang="0">
                <a:pos x="622" y="600"/>
              </a:cxn>
              <a:cxn ang="0">
                <a:pos x="0" y="0"/>
              </a:cxn>
            </a:cxnLst>
            <a:rect l="0" t="0" r="r" b="b"/>
            <a:pathLst>
              <a:path w="622" h="600">
                <a:moveTo>
                  <a:pt x="0" y="0"/>
                </a:moveTo>
                <a:lnTo>
                  <a:pt x="0" y="600"/>
                </a:lnTo>
                <a:lnTo>
                  <a:pt x="622" y="600"/>
                </a:lnTo>
                <a:lnTo>
                  <a:pt x="0" y="0"/>
                </a:lnTo>
                <a:close/>
              </a:path>
            </a:pathLst>
          </a:custGeom>
          <a:solidFill>
            <a:srgbClr val="0099D5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2270125" y="1981200"/>
            <a:ext cx="2051050" cy="1963738"/>
            <a:chOff x="1430" y="1248"/>
            <a:chExt cx="1292" cy="1237"/>
          </a:xfrm>
        </p:grpSpPr>
        <p:sp>
          <p:nvSpPr>
            <p:cNvPr id="359444" name="Freeform 20"/>
            <p:cNvSpPr>
              <a:spLocks/>
            </p:cNvSpPr>
            <p:nvPr/>
          </p:nvSpPr>
          <p:spPr bwMode="auto">
            <a:xfrm>
              <a:off x="1430" y="1248"/>
              <a:ext cx="1292" cy="123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237"/>
                </a:cxn>
                <a:cxn ang="0">
                  <a:pos x="1292" y="1237"/>
                </a:cxn>
                <a:cxn ang="0">
                  <a:pos x="0" y="0"/>
                </a:cxn>
              </a:cxnLst>
              <a:rect l="0" t="0" r="r" b="b"/>
              <a:pathLst>
                <a:path w="1292" h="1237">
                  <a:moveTo>
                    <a:pt x="0" y="0"/>
                  </a:moveTo>
                  <a:lnTo>
                    <a:pt x="0" y="1237"/>
                  </a:lnTo>
                  <a:lnTo>
                    <a:pt x="1292" y="12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59445" name="Rectangle 21"/>
            <p:cNvSpPr>
              <a:spLocks noChangeArrowheads="1"/>
            </p:cNvSpPr>
            <p:nvPr/>
          </p:nvSpPr>
          <p:spPr bwMode="auto">
            <a:xfrm>
              <a:off x="1648" y="1887"/>
              <a:ext cx="298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u="none">
                  <a:solidFill>
                    <a:srgbClr val="000000"/>
                  </a:solidFill>
                </a:rPr>
                <a:t>Initial</a:t>
              </a:r>
              <a:endParaRPr lang="en-US" sz="2400" u="none">
                <a:latin typeface="Times New Roman" pitchFamily="18" charset="0"/>
              </a:endParaRPr>
            </a:p>
          </p:txBody>
        </p:sp>
        <p:sp>
          <p:nvSpPr>
            <p:cNvPr id="359446" name="Rectangle 22"/>
            <p:cNvSpPr>
              <a:spLocks noChangeArrowheads="1"/>
            </p:cNvSpPr>
            <p:nvPr/>
          </p:nvSpPr>
          <p:spPr bwMode="auto">
            <a:xfrm>
              <a:off x="1514" y="2050"/>
              <a:ext cx="562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u="none" dirty="0">
                  <a:solidFill>
                    <a:srgbClr val="000000"/>
                  </a:solidFill>
                </a:rPr>
                <a:t>consumer</a:t>
              </a:r>
              <a:endParaRPr lang="en-US" sz="2400" u="none" dirty="0">
                <a:latin typeface="Times New Roman" pitchFamily="18" charset="0"/>
              </a:endParaRPr>
            </a:p>
          </p:txBody>
        </p:sp>
        <p:sp>
          <p:nvSpPr>
            <p:cNvPr id="359447" name="Rectangle 23"/>
            <p:cNvSpPr>
              <a:spLocks noChangeArrowheads="1"/>
            </p:cNvSpPr>
            <p:nvPr/>
          </p:nvSpPr>
          <p:spPr bwMode="auto">
            <a:xfrm>
              <a:off x="1591" y="2212"/>
              <a:ext cx="412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u="none">
                  <a:solidFill>
                    <a:srgbClr val="000000"/>
                  </a:solidFill>
                </a:rPr>
                <a:t>surplus</a:t>
              </a:r>
              <a:endParaRPr lang="en-US" sz="2400" u="none">
                <a:latin typeface="Times New Roman" pitchFamily="18" charset="0"/>
              </a:endParaRPr>
            </a:p>
          </p:txBody>
        </p:sp>
      </p:grpSp>
      <p:sp>
        <p:nvSpPr>
          <p:cNvPr id="359448" name="Freeform 24"/>
          <p:cNvSpPr>
            <a:spLocks/>
          </p:cNvSpPr>
          <p:nvPr/>
        </p:nvSpPr>
        <p:spPr bwMode="auto">
          <a:xfrm>
            <a:off x="2270125" y="1631950"/>
            <a:ext cx="4973638" cy="43545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2743"/>
              </a:cxn>
              <a:cxn ang="0">
                <a:pos x="3133" y="2743"/>
              </a:cxn>
            </a:cxnLst>
            <a:rect l="0" t="0" r="r" b="b"/>
            <a:pathLst>
              <a:path w="3133" h="2743">
                <a:moveTo>
                  <a:pt x="0" y="0"/>
                </a:moveTo>
                <a:lnTo>
                  <a:pt x="0" y="2743"/>
                </a:lnTo>
                <a:lnTo>
                  <a:pt x="3133" y="2743"/>
                </a:lnTo>
              </a:path>
            </a:pathLst>
          </a:custGeom>
          <a:noFill/>
          <a:ln w="190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59449" name="Rectangle 25"/>
          <p:cNvSpPr>
            <a:spLocks noChangeArrowheads="1"/>
          </p:cNvSpPr>
          <p:nvPr/>
        </p:nvSpPr>
        <p:spPr bwMode="auto">
          <a:xfrm>
            <a:off x="6429375" y="6053138"/>
            <a:ext cx="8255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600" b="1" u="none">
                <a:solidFill>
                  <a:srgbClr val="000000"/>
                </a:solidFill>
              </a:rPr>
              <a:t>Quantity</a:t>
            </a:r>
            <a:endParaRPr lang="en-US" sz="2400" u="none">
              <a:latin typeface="Times New Roman" pitchFamily="18" charset="0"/>
            </a:endParaRPr>
          </a:p>
        </p:txBody>
      </p:sp>
      <p:sp>
        <p:nvSpPr>
          <p:cNvPr id="359453" name="Rectangle 29"/>
          <p:cNvSpPr>
            <a:spLocks noChangeArrowheads="1"/>
          </p:cNvSpPr>
          <p:nvPr/>
        </p:nvSpPr>
        <p:spPr bwMode="auto">
          <a:xfrm>
            <a:off x="1666875" y="1563688"/>
            <a:ext cx="496888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600" b="1" u="none">
                <a:solidFill>
                  <a:srgbClr val="000000"/>
                </a:solidFill>
              </a:rPr>
              <a:t>Price</a:t>
            </a:r>
            <a:endParaRPr lang="en-US" sz="2400" u="none">
              <a:latin typeface="Times New Roman" pitchFamily="18" charset="0"/>
            </a:endParaRPr>
          </a:p>
        </p:txBody>
      </p:sp>
      <p:sp>
        <p:nvSpPr>
          <p:cNvPr id="359454" name="Rectangle 30"/>
          <p:cNvSpPr>
            <a:spLocks noChangeArrowheads="1"/>
          </p:cNvSpPr>
          <p:nvPr/>
        </p:nvSpPr>
        <p:spPr bwMode="auto">
          <a:xfrm>
            <a:off x="2060575" y="6059488"/>
            <a:ext cx="112713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600" u="none">
                <a:solidFill>
                  <a:srgbClr val="000000"/>
                </a:solidFill>
              </a:rPr>
              <a:t>0</a:t>
            </a:r>
            <a:endParaRPr lang="en-US" sz="2400" u="none">
              <a:latin typeface="Times New Roman" pitchFamily="18" charset="0"/>
            </a:endParaRPr>
          </a:p>
        </p:txBody>
      </p:sp>
      <p:grpSp>
        <p:nvGrpSpPr>
          <p:cNvPr id="3" name="Group 31"/>
          <p:cNvGrpSpPr>
            <a:grpSpLocks/>
          </p:cNvGrpSpPr>
          <p:nvPr/>
        </p:nvGrpSpPr>
        <p:grpSpPr bwMode="auto">
          <a:xfrm>
            <a:off x="2270125" y="1981200"/>
            <a:ext cx="4448175" cy="4005263"/>
            <a:chOff x="1430" y="1248"/>
            <a:chExt cx="2802" cy="2523"/>
          </a:xfrm>
        </p:grpSpPr>
        <p:sp>
          <p:nvSpPr>
            <p:cNvPr id="359456" name="Line 32"/>
            <p:cNvSpPr>
              <a:spLocks noChangeShapeType="1"/>
            </p:cNvSpPr>
            <p:nvPr/>
          </p:nvSpPr>
          <p:spPr bwMode="auto">
            <a:xfrm>
              <a:off x="1430" y="1248"/>
              <a:ext cx="2633" cy="2523"/>
            </a:xfrm>
            <a:prstGeom prst="line">
              <a:avLst/>
            </a:prstGeom>
            <a:noFill/>
            <a:ln w="58738">
              <a:solidFill>
                <a:srgbClr val="004C9F"/>
              </a:solidFill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59457" name="Rectangle 33"/>
            <p:cNvSpPr>
              <a:spLocks noChangeArrowheads="1"/>
            </p:cNvSpPr>
            <p:nvPr/>
          </p:nvSpPr>
          <p:spPr bwMode="auto">
            <a:xfrm>
              <a:off x="3749" y="3285"/>
              <a:ext cx="483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u="none">
                  <a:solidFill>
                    <a:srgbClr val="000000"/>
                  </a:solidFill>
                </a:rPr>
                <a:t>Demand</a:t>
              </a:r>
              <a:endParaRPr lang="en-US" sz="2400" u="none">
                <a:latin typeface="Times New Roman" pitchFamily="18" charset="0"/>
              </a:endParaRPr>
            </a:p>
          </p:txBody>
        </p:sp>
      </p:grpSp>
      <p:grpSp>
        <p:nvGrpSpPr>
          <p:cNvPr id="4" name="Group 34"/>
          <p:cNvGrpSpPr>
            <a:grpSpLocks/>
          </p:cNvGrpSpPr>
          <p:nvPr/>
        </p:nvGrpSpPr>
        <p:grpSpPr bwMode="auto">
          <a:xfrm>
            <a:off x="2211388" y="1770063"/>
            <a:ext cx="2351087" cy="2451100"/>
            <a:chOff x="1393" y="1115"/>
            <a:chExt cx="1481" cy="1544"/>
          </a:xfrm>
        </p:grpSpPr>
        <p:grpSp>
          <p:nvGrpSpPr>
            <p:cNvPr id="5" name="Group 35"/>
            <p:cNvGrpSpPr>
              <a:grpSpLocks/>
            </p:cNvGrpSpPr>
            <p:nvPr/>
          </p:nvGrpSpPr>
          <p:grpSpPr bwMode="auto">
            <a:xfrm>
              <a:off x="1393" y="1115"/>
              <a:ext cx="181" cy="182"/>
              <a:chOff x="1393" y="1115"/>
              <a:chExt cx="181" cy="182"/>
            </a:xfrm>
          </p:grpSpPr>
          <p:sp>
            <p:nvSpPr>
              <p:cNvPr id="359460" name="Oval 36"/>
              <p:cNvSpPr>
                <a:spLocks noChangeArrowheads="1"/>
              </p:cNvSpPr>
              <p:nvPr/>
            </p:nvSpPr>
            <p:spPr bwMode="auto">
              <a:xfrm>
                <a:off x="1393" y="1211"/>
                <a:ext cx="86" cy="86"/>
              </a:xfrm>
              <a:prstGeom prst="ellipse">
                <a:avLst/>
              </a:pr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359461" name="Rectangle 37"/>
              <p:cNvSpPr>
                <a:spLocks noChangeArrowheads="1"/>
              </p:cNvSpPr>
              <p:nvPr/>
            </p:nvSpPr>
            <p:spPr bwMode="auto">
              <a:xfrm>
                <a:off x="1489" y="1115"/>
                <a:ext cx="85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eaLnBrk="0" hangingPunct="0"/>
                <a:r>
                  <a:rPr lang="en-US" sz="1600" u="none">
                    <a:solidFill>
                      <a:srgbClr val="000000"/>
                    </a:solidFill>
                  </a:rPr>
                  <a:t>A</a:t>
                </a:r>
                <a:endParaRPr lang="en-US" sz="2400" u="none">
                  <a:latin typeface="Times New Roman" pitchFamily="18" charset="0"/>
                </a:endParaRPr>
              </a:p>
            </p:txBody>
          </p:sp>
        </p:grpSp>
        <p:grpSp>
          <p:nvGrpSpPr>
            <p:cNvPr id="6" name="Group 38"/>
            <p:cNvGrpSpPr>
              <a:grpSpLocks/>
            </p:cNvGrpSpPr>
            <p:nvPr/>
          </p:nvGrpSpPr>
          <p:grpSpPr bwMode="auto">
            <a:xfrm>
              <a:off x="1393" y="2436"/>
              <a:ext cx="189" cy="223"/>
              <a:chOff x="1393" y="2436"/>
              <a:chExt cx="189" cy="223"/>
            </a:xfrm>
          </p:grpSpPr>
          <p:sp>
            <p:nvSpPr>
              <p:cNvPr id="359463" name="Oval 39"/>
              <p:cNvSpPr>
                <a:spLocks noChangeArrowheads="1"/>
              </p:cNvSpPr>
              <p:nvPr/>
            </p:nvSpPr>
            <p:spPr bwMode="auto">
              <a:xfrm>
                <a:off x="1393" y="2436"/>
                <a:ext cx="86" cy="86"/>
              </a:xfrm>
              <a:prstGeom prst="ellipse">
                <a:avLst/>
              </a:pr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359464" name="Rectangle 40"/>
              <p:cNvSpPr>
                <a:spLocks noChangeArrowheads="1"/>
              </p:cNvSpPr>
              <p:nvPr/>
            </p:nvSpPr>
            <p:spPr bwMode="auto">
              <a:xfrm>
                <a:off x="1497" y="2505"/>
                <a:ext cx="85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eaLnBrk="0" hangingPunct="0"/>
                <a:r>
                  <a:rPr lang="en-US" sz="1600" u="none">
                    <a:solidFill>
                      <a:srgbClr val="000000"/>
                    </a:solidFill>
                  </a:rPr>
                  <a:t>B</a:t>
                </a:r>
                <a:endParaRPr lang="en-US" sz="2400" u="none">
                  <a:latin typeface="Times New Roman" pitchFamily="18" charset="0"/>
                </a:endParaRPr>
              </a:p>
            </p:txBody>
          </p:sp>
        </p:grpSp>
        <p:grpSp>
          <p:nvGrpSpPr>
            <p:cNvPr id="7" name="Group 41"/>
            <p:cNvGrpSpPr>
              <a:grpSpLocks/>
            </p:cNvGrpSpPr>
            <p:nvPr/>
          </p:nvGrpSpPr>
          <p:grpSpPr bwMode="auto">
            <a:xfrm>
              <a:off x="2686" y="2350"/>
              <a:ext cx="188" cy="172"/>
              <a:chOff x="2686" y="2350"/>
              <a:chExt cx="188" cy="172"/>
            </a:xfrm>
          </p:grpSpPr>
          <p:sp>
            <p:nvSpPr>
              <p:cNvPr id="359466" name="Oval 42"/>
              <p:cNvSpPr>
                <a:spLocks noChangeArrowheads="1"/>
              </p:cNvSpPr>
              <p:nvPr/>
            </p:nvSpPr>
            <p:spPr bwMode="auto">
              <a:xfrm>
                <a:off x="2686" y="2436"/>
                <a:ext cx="86" cy="86"/>
              </a:xfrm>
              <a:prstGeom prst="ellipse">
                <a:avLst/>
              </a:pr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359467" name="Rectangle 43"/>
              <p:cNvSpPr>
                <a:spLocks noChangeArrowheads="1"/>
              </p:cNvSpPr>
              <p:nvPr/>
            </p:nvSpPr>
            <p:spPr bwMode="auto">
              <a:xfrm>
                <a:off x="2782" y="2350"/>
                <a:ext cx="92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eaLnBrk="0" hangingPunct="0"/>
                <a:r>
                  <a:rPr lang="en-US" sz="1600" u="none">
                    <a:solidFill>
                      <a:srgbClr val="000000"/>
                    </a:solidFill>
                  </a:rPr>
                  <a:t>C</a:t>
                </a:r>
                <a:endParaRPr lang="en-US" sz="2400" u="none">
                  <a:latin typeface="Times New Roman" pitchFamily="18" charset="0"/>
                </a:endParaRPr>
              </a:p>
            </p:txBody>
          </p:sp>
        </p:grpSp>
      </p:grpSp>
      <p:grpSp>
        <p:nvGrpSpPr>
          <p:cNvPr id="8" name="Group 44"/>
          <p:cNvGrpSpPr>
            <a:grpSpLocks/>
          </p:cNvGrpSpPr>
          <p:nvPr/>
        </p:nvGrpSpPr>
        <p:grpSpPr bwMode="auto">
          <a:xfrm>
            <a:off x="2211388" y="4686300"/>
            <a:ext cx="3322637" cy="495300"/>
            <a:chOff x="1393" y="2952"/>
            <a:chExt cx="2093" cy="312"/>
          </a:xfrm>
        </p:grpSpPr>
        <p:grpSp>
          <p:nvGrpSpPr>
            <p:cNvPr id="9" name="Group 45"/>
            <p:cNvGrpSpPr>
              <a:grpSpLocks/>
            </p:cNvGrpSpPr>
            <p:nvPr/>
          </p:nvGrpSpPr>
          <p:grpSpPr bwMode="auto">
            <a:xfrm>
              <a:off x="1393" y="3048"/>
              <a:ext cx="192" cy="216"/>
              <a:chOff x="1393" y="3048"/>
              <a:chExt cx="192" cy="216"/>
            </a:xfrm>
          </p:grpSpPr>
          <p:sp>
            <p:nvSpPr>
              <p:cNvPr id="359470" name="Oval 46"/>
              <p:cNvSpPr>
                <a:spLocks noChangeArrowheads="1"/>
              </p:cNvSpPr>
              <p:nvPr/>
            </p:nvSpPr>
            <p:spPr bwMode="auto">
              <a:xfrm>
                <a:off x="1393" y="3048"/>
                <a:ext cx="86" cy="86"/>
              </a:xfrm>
              <a:prstGeom prst="ellipse">
                <a:avLst/>
              </a:pr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359471" name="Rectangle 47"/>
              <p:cNvSpPr>
                <a:spLocks noChangeArrowheads="1"/>
              </p:cNvSpPr>
              <p:nvPr/>
            </p:nvSpPr>
            <p:spPr bwMode="auto">
              <a:xfrm>
                <a:off x="1493" y="3110"/>
                <a:ext cx="92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eaLnBrk="0" hangingPunct="0"/>
                <a:r>
                  <a:rPr lang="en-US" sz="1600" u="none">
                    <a:solidFill>
                      <a:srgbClr val="000000"/>
                    </a:solidFill>
                  </a:rPr>
                  <a:t>D</a:t>
                </a:r>
                <a:endParaRPr lang="en-US" sz="2400" u="none">
                  <a:latin typeface="Times New Roman" pitchFamily="18" charset="0"/>
                </a:endParaRPr>
              </a:p>
            </p:txBody>
          </p:sp>
        </p:grpSp>
        <p:grpSp>
          <p:nvGrpSpPr>
            <p:cNvPr id="10" name="Group 48"/>
            <p:cNvGrpSpPr>
              <a:grpSpLocks/>
            </p:cNvGrpSpPr>
            <p:nvPr/>
          </p:nvGrpSpPr>
          <p:grpSpPr bwMode="auto">
            <a:xfrm>
              <a:off x="2686" y="3048"/>
              <a:ext cx="168" cy="216"/>
              <a:chOff x="2686" y="3048"/>
              <a:chExt cx="168" cy="216"/>
            </a:xfrm>
          </p:grpSpPr>
          <p:sp>
            <p:nvSpPr>
              <p:cNvPr id="359473" name="Oval 49"/>
              <p:cNvSpPr>
                <a:spLocks noChangeArrowheads="1"/>
              </p:cNvSpPr>
              <p:nvPr/>
            </p:nvSpPr>
            <p:spPr bwMode="auto">
              <a:xfrm>
                <a:off x="2686" y="3048"/>
                <a:ext cx="86" cy="86"/>
              </a:xfrm>
              <a:prstGeom prst="ellipse">
                <a:avLst/>
              </a:pr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359474" name="Rectangle 50"/>
              <p:cNvSpPr>
                <a:spLocks noChangeArrowheads="1"/>
              </p:cNvSpPr>
              <p:nvPr/>
            </p:nvSpPr>
            <p:spPr bwMode="auto">
              <a:xfrm>
                <a:off x="2769" y="3110"/>
                <a:ext cx="85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eaLnBrk="0" hangingPunct="0"/>
                <a:r>
                  <a:rPr lang="en-US" sz="1600" u="none">
                    <a:solidFill>
                      <a:srgbClr val="000000"/>
                    </a:solidFill>
                  </a:rPr>
                  <a:t>E</a:t>
                </a:r>
                <a:endParaRPr lang="en-US" sz="2400" u="none">
                  <a:latin typeface="Times New Roman" pitchFamily="18" charset="0"/>
                </a:endParaRPr>
              </a:p>
            </p:txBody>
          </p:sp>
        </p:grpSp>
        <p:grpSp>
          <p:nvGrpSpPr>
            <p:cNvPr id="11" name="Group 51"/>
            <p:cNvGrpSpPr>
              <a:grpSpLocks/>
            </p:cNvGrpSpPr>
            <p:nvPr/>
          </p:nvGrpSpPr>
          <p:grpSpPr bwMode="auto">
            <a:xfrm>
              <a:off x="3307" y="2952"/>
              <a:ext cx="179" cy="182"/>
              <a:chOff x="3307" y="2952"/>
              <a:chExt cx="179" cy="182"/>
            </a:xfrm>
          </p:grpSpPr>
          <p:sp>
            <p:nvSpPr>
              <p:cNvPr id="359476" name="Oval 52"/>
              <p:cNvSpPr>
                <a:spLocks noChangeArrowheads="1"/>
              </p:cNvSpPr>
              <p:nvPr/>
            </p:nvSpPr>
            <p:spPr bwMode="auto">
              <a:xfrm>
                <a:off x="3307" y="3048"/>
                <a:ext cx="86" cy="86"/>
              </a:xfrm>
              <a:prstGeom prst="ellipse">
                <a:avLst/>
              </a:pr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359477" name="Rectangle 53"/>
              <p:cNvSpPr>
                <a:spLocks noChangeArrowheads="1"/>
              </p:cNvSpPr>
              <p:nvPr/>
            </p:nvSpPr>
            <p:spPr bwMode="auto">
              <a:xfrm>
                <a:off x="3408" y="2952"/>
                <a:ext cx="78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eaLnBrk="0" hangingPunct="0"/>
                <a:r>
                  <a:rPr lang="en-US" sz="1600" u="none">
                    <a:solidFill>
                      <a:srgbClr val="000000"/>
                    </a:solidFill>
                  </a:rPr>
                  <a:t>F</a:t>
                </a:r>
                <a:endParaRPr lang="en-US" sz="2400" u="none">
                  <a:latin typeface="Times New Roman" pitchFamily="18" charset="0"/>
                </a:endParaRPr>
              </a:p>
            </p:txBody>
          </p:sp>
        </p:grpSp>
      </p:grpSp>
      <p:grpSp>
        <p:nvGrpSpPr>
          <p:cNvPr id="12" name="Group 54"/>
          <p:cNvGrpSpPr>
            <a:grpSpLocks/>
          </p:cNvGrpSpPr>
          <p:nvPr/>
        </p:nvGrpSpPr>
        <p:grpSpPr bwMode="auto">
          <a:xfrm>
            <a:off x="1951038" y="3840163"/>
            <a:ext cx="2489200" cy="2463800"/>
            <a:chOff x="1229" y="2419"/>
            <a:chExt cx="1568" cy="1552"/>
          </a:xfrm>
        </p:grpSpPr>
        <p:sp>
          <p:nvSpPr>
            <p:cNvPr id="359479" name="Freeform 55"/>
            <p:cNvSpPr>
              <a:spLocks/>
            </p:cNvSpPr>
            <p:nvPr/>
          </p:nvSpPr>
          <p:spPr bwMode="auto">
            <a:xfrm>
              <a:off x="1430" y="2485"/>
              <a:ext cx="1292" cy="128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92" y="0"/>
                </a:cxn>
                <a:cxn ang="0">
                  <a:pos x="1292" y="1286"/>
                </a:cxn>
              </a:cxnLst>
              <a:rect l="0" t="0" r="r" b="b"/>
              <a:pathLst>
                <a:path w="1292" h="1286">
                  <a:moveTo>
                    <a:pt x="0" y="0"/>
                  </a:moveTo>
                  <a:lnTo>
                    <a:pt x="1292" y="0"/>
                  </a:lnTo>
                  <a:lnTo>
                    <a:pt x="1292" y="1286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59480" name="Rectangle 56"/>
            <p:cNvSpPr>
              <a:spLocks noChangeArrowheads="1"/>
            </p:cNvSpPr>
            <p:nvPr/>
          </p:nvSpPr>
          <p:spPr bwMode="auto">
            <a:xfrm>
              <a:off x="1229" y="2419"/>
              <a:ext cx="134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i="1" u="none">
                  <a:solidFill>
                    <a:srgbClr val="000000"/>
                  </a:solidFill>
                </a:rPr>
                <a:t>P</a:t>
              </a:r>
              <a:r>
                <a:rPr lang="en-US" sz="1600" u="none" baseline="-25000">
                  <a:solidFill>
                    <a:srgbClr val="000000"/>
                  </a:solidFill>
                </a:rPr>
                <a:t>1</a:t>
              </a:r>
              <a:endParaRPr lang="en-US" sz="2400" u="none">
                <a:latin typeface="Times New Roman" pitchFamily="18" charset="0"/>
              </a:endParaRPr>
            </a:p>
          </p:txBody>
        </p:sp>
        <p:sp>
          <p:nvSpPr>
            <p:cNvPr id="359481" name="Rectangle 57"/>
            <p:cNvSpPr>
              <a:spLocks noChangeArrowheads="1"/>
            </p:cNvSpPr>
            <p:nvPr/>
          </p:nvSpPr>
          <p:spPr bwMode="auto">
            <a:xfrm>
              <a:off x="2648" y="3817"/>
              <a:ext cx="149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i="1" u="none">
                  <a:solidFill>
                    <a:srgbClr val="000000"/>
                  </a:solidFill>
                </a:rPr>
                <a:t>Q</a:t>
              </a:r>
              <a:r>
                <a:rPr lang="en-US" sz="1600" u="none" baseline="-25000">
                  <a:solidFill>
                    <a:srgbClr val="000000"/>
                  </a:solidFill>
                </a:rPr>
                <a:t>1</a:t>
              </a:r>
              <a:endParaRPr lang="en-US" sz="2400" u="none">
                <a:latin typeface="Times New Roman" pitchFamily="18" charset="0"/>
              </a:endParaRPr>
            </a:p>
          </p:txBody>
        </p:sp>
      </p:grpSp>
      <p:grpSp>
        <p:nvGrpSpPr>
          <p:cNvPr id="13" name="Group 58"/>
          <p:cNvGrpSpPr>
            <a:grpSpLocks/>
          </p:cNvGrpSpPr>
          <p:nvPr/>
        </p:nvGrpSpPr>
        <p:grpSpPr bwMode="auto">
          <a:xfrm>
            <a:off x="1951038" y="4808538"/>
            <a:ext cx="3481387" cy="1495425"/>
            <a:chOff x="1229" y="3029"/>
            <a:chExt cx="2193" cy="942"/>
          </a:xfrm>
        </p:grpSpPr>
        <p:sp>
          <p:nvSpPr>
            <p:cNvPr id="359483" name="Freeform 59"/>
            <p:cNvSpPr>
              <a:spLocks/>
            </p:cNvSpPr>
            <p:nvPr/>
          </p:nvSpPr>
          <p:spPr bwMode="auto">
            <a:xfrm>
              <a:off x="1430" y="3085"/>
              <a:ext cx="1914" cy="68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914" y="0"/>
                </a:cxn>
                <a:cxn ang="0">
                  <a:pos x="1914" y="686"/>
                </a:cxn>
              </a:cxnLst>
              <a:rect l="0" t="0" r="r" b="b"/>
              <a:pathLst>
                <a:path w="1914" h="686">
                  <a:moveTo>
                    <a:pt x="0" y="0"/>
                  </a:moveTo>
                  <a:lnTo>
                    <a:pt x="1914" y="0"/>
                  </a:lnTo>
                  <a:lnTo>
                    <a:pt x="1914" y="686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59484" name="Rectangle 60"/>
            <p:cNvSpPr>
              <a:spLocks noChangeArrowheads="1"/>
            </p:cNvSpPr>
            <p:nvPr/>
          </p:nvSpPr>
          <p:spPr bwMode="auto">
            <a:xfrm>
              <a:off x="1229" y="3029"/>
              <a:ext cx="134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i="1" u="none">
                  <a:solidFill>
                    <a:srgbClr val="000000"/>
                  </a:solidFill>
                </a:rPr>
                <a:t>P</a:t>
              </a:r>
              <a:r>
                <a:rPr lang="en-US" sz="1600" u="none" baseline="-25000">
                  <a:solidFill>
                    <a:srgbClr val="000000"/>
                  </a:solidFill>
                </a:rPr>
                <a:t>2</a:t>
              </a:r>
              <a:endParaRPr lang="en-US" sz="2400" u="none">
                <a:latin typeface="Times New Roman" pitchFamily="18" charset="0"/>
              </a:endParaRPr>
            </a:p>
          </p:txBody>
        </p:sp>
        <p:sp>
          <p:nvSpPr>
            <p:cNvPr id="359485" name="Rectangle 61"/>
            <p:cNvSpPr>
              <a:spLocks noChangeArrowheads="1"/>
            </p:cNvSpPr>
            <p:nvPr/>
          </p:nvSpPr>
          <p:spPr bwMode="auto">
            <a:xfrm>
              <a:off x="3273" y="3817"/>
              <a:ext cx="149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i="1" u="none">
                  <a:solidFill>
                    <a:srgbClr val="000000"/>
                  </a:solidFill>
                </a:rPr>
                <a:t>Q</a:t>
              </a:r>
              <a:r>
                <a:rPr lang="en-US" sz="1600" u="none" baseline="-25000">
                  <a:solidFill>
                    <a:srgbClr val="000000"/>
                  </a:solidFill>
                </a:rPr>
                <a:t>2</a:t>
              </a:r>
              <a:endParaRPr lang="en-US" sz="2400" u="none">
                <a:latin typeface="Times New Roman" pitchFamily="18" charset="0"/>
              </a:endParaRPr>
            </a:p>
          </p:txBody>
        </p:sp>
      </p:grpSp>
      <p:grpSp>
        <p:nvGrpSpPr>
          <p:cNvPr id="14" name="Group 62"/>
          <p:cNvGrpSpPr>
            <a:grpSpLocks/>
          </p:cNvGrpSpPr>
          <p:nvPr/>
        </p:nvGrpSpPr>
        <p:grpSpPr bwMode="auto">
          <a:xfrm>
            <a:off x="4630738" y="3673475"/>
            <a:ext cx="2478087" cy="854075"/>
            <a:chOff x="2917" y="2314"/>
            <a:chExt cx="1561" cy="538"/>
          </a:xfrm>
        </p:grpSpPr>
        <p:sp>
          <p:nvSpPr>
            <p:cNvPr id="359487" name="Line 63"/>
            <p:cNvSpPr>
              <a:spLocks noChangeShapeType="1"/>
            </p:cNvSpPr>
            <p:nvPr/>
          </p:nvSpPr>
          <p:spPr bwMode="auto">
            <a:xfrm flipV="1">
              <a:off x="2917" y="2424"/>
              <a:ext cx="427" cy="428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59488" name="Rectangle 64"/>
            <p:cNvSpPr>
              <a:spLocks noChangeArrowheads="1"/>
            </p:cNvSpPr>
            <p:nvPr/>
          </p:nvSpPr>
          <p:spPr bwMode="auto">
            <a:xfrm>
              <a:off x="3320" y="2314"/>
              <a:ext cx="1158" cy="391"/>
            </a:xfrm>
            <a:prstGeom prst="rect">
              <a:avLst/>
            </a:prstGeom>
            <a:solidFill>
              <a:srgbClr val="E1E5E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59489" name="Rectangle 65"/>
            <p:cNvSpPr>
              <a:spLocks noChangeArrowheads="1"/>
            </p:cNvSpPr>
            <p:nvPr/>
          </p:nvSpPr>
          <p:spPr bwMode="auto">
            <a:xfrm>
              <a:off x="3383" y="2351"/>
              <a:ext cx="1038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u="none">
                  <a:solidFill>
                    <a:srgbClr val="000000"/>
                  </a:solidFill>
                </a:rPr>
                <a:t>Consumer surplus</a:t>
              </a:r>
              <a:endParaRPr lang="en-US" sz="2400" u="none">
                <a:latin typeface="Times New Roman" pitchFamily="18" charset="0"/>
              </a:endParaRPr>
            </a:p>
          </p:txBody>
        </p:sp>
        <p:sp>
          <p:nvSpPr>
            <p:cNvPr id="359490" name="Rectangle 66"/>
            <p:cNvSpPr>
              <a:spLocks noChangeArrowheads="1"/>
            </p:cNvSpPr>
            <p:nvPr/>
          </p:nvSpPr>
          <p:spPr bwMode="auto">
            <a:xfrm>
              <a:off x="3383" y="2513"/>
              <a:ext cx="1039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u="none">
                  <a:solidFill>
                    <a:srgbClr val="000000"/>
                  </a:solidFill>
                </a:rPr>
                <a:t>to new consumers</a:t>
              </a:r>
              <a:endParaRPr lang="en-US" sz="2400" u="none">
                <a:latin typeface="Times New Roman" pitchFamily="18" charset="0"/>
              </a:endParaRPr>
            </a:p>
          </p:txBody>
        </p:sp>
      </p:grpSp>
      <p:grpSp>
        <p:nvGrpSpPr>
          <p:cNvPr id="15" name="Group 67"/>
          <p:cNvGrpSpPr>
            <a:grpSpLocks/>
          </p:cNvGrpSpPr>
          <p:nvPr/>
        </p:nvGrpSpPr>
        <p:grpSpPr bwMode="auto">
          <a:xfrm>
            <a:off x="2346325" y="4760913"/>
            <a:ext cx="1936750" cy="1162050"/>
            <a:chOff x="1478" y="2999"/>
            <a:chExt cx="1220" cy="732"/>
          </a:xfrm>
        </p:grpSpPr>
        <p:sp>
          <p:nvSpPr>
            <p:cNvPr id="359492" name="Line 68"/>
            <p:cNvSpPr>
              <a:spLocks noChangeShapeType="1"/>
            </p:cNvSpPr>
            <p:nvPr/>
          </p:nvSpPr>
          <p:spPr bwMode="auto">
            <a:xfrm flipH="1">
              <a:off x="2003" y="2999"/>
              <a:ext cx="49" cy="233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59493" name="Rectangle 69"/>
            <p:cNvSpPr>
              <a:spLocks noChangeArrowheads="1"/>
            </p:cNvSpPr>
            <p:nvPr/>
          </p:nvSpPr>
          <p:spPr bwMode="auto">
            <a:xfrm>
              <a:off x="1478" y="3232"/>
              <a:ext cx="1220" cy="490"/>
            </a:xfrm>
            <a:prstGeom prst="rect">
              <a:avLst/>
            </a:prstGeom>
            <a:solidFill>
              <a:srgbClr val="E1E5E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59494" name="Rectangle 70"/>
            <p:cNvSpPr>
              <a:spLocks noChangeArrowheads="1"/>
            </p:cNvSpPr>
            <p:nvPr/>
          </p:nvSpPr>
          <p:spPr bwMode="auto">
            <a:xfrm>
              <a:off x="1510" y="3252"/>
              <a:ext cx="1158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u="none">
                  <a:solidFill>
                    <a:srgbClr val="000000"/>
                  </a:solidFill>
                </a:rPr>
                <a:t>Additional consumer</a:t>
              </a:r>
              <a:endParaRPr lang="en-US" sz="2400" u="none">
                <a:latin typeface="Times New Roman" pitchFamily="18" charset="0"/>
              </a:endParaRPr>
            </a:p>
          </p:txBody>
        </p:sp>
        <p:sp>
          <p:nvSpPr>
            <p:cNvPr id="359495" name="Rectangle 71"/>
            <p:cNvSpPr>
              <a:spLocks noChangeArrowheads="1"/>
            </p:cNvSpPr>
            <p:nvPr/>
          </p:nvSpPr>
          <p:spPr bwMode="auto">
            <a:xfrm>
              <a:off x="1510" y="3415"/>
              <a:ext cx="917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u="none">
                  <a:solidFill>
                    <a:srgbClr val="000000"/>
                  </a:solidFill>
                </a:rPr>
                <a:t>surplus to initial </a:t>
              </a:r>
              <a:endParaRPr lang="en-US" sz="2400" u="none">
                <a:latin typeface="Times New Roman" pitchFamily="18" charset="0"/>
              </a:endParaRPr>
            </a:p>
          </p:txBody>
        </p:sp>
        <p:sp>
          <p:nvSpPr>
            <p:cNvPr id="359496" name="Rectangle 72"/>
            <p:cNvSpPr>
              <a:spLocks noChangeArrowheads="1"/>
            </p:cNvSpPr>
            <p:nvPr/>
          </p:nvSpPr>
          <p:spPr bwMode="auto">
            <a:xfrm>
              <a:off x="1510" y="3577"/>
              <a:ext cx="626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600" u="none">
                  <a:solidFill>
                    <a:srgbClr val="000000"/>
                  </a:solidFill>
                </a:rPr>
                <a:t>consumers</a:t>
              </a:r>
              <a:endParaRPr lang="en-US" sz="2400" u="none">
                <a:latin typeface="Times New Roman" pitchFamily="18" charset="0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59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59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441" grpId="0" animBg="1"/>
      <p:bldP spid="35944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380" name="Rectangle 4"/>
          <p:cNvSpPr>
            <a:spLocks noGrp="1" noChangeArrowheads="1"/>
          </p:cNvSpPr>
          <p:nvPr>
            <p:ph type="title"/>
          </p:nvPr>
        </p:nvSpPr>
        <p:spPr>
          <a:xfrm>
            <a:off x="205680" y="274638"/>
            <a:ext cx="8686800" cy="1143000"/>
          </a:xfrm>
        </p:spPr>
        <p:txBody>
          <a:bodyPr>
            <a:noAutofit/>
          </a:bodyPr>
          <a:lstStyle/>
          <a:p>
            <a:r>
              <a:rPr lang="en-US" sz="2800" dirty="0"/>
              <a:t>We use the supply curve to measure producers’ surplus</a:t>
            </a:r>
          </a:p>
        </p:txBody>
      </p:sp>
      <p:sp>
        <p:nvSpPr>
          <p:cNvPr id="357381" name="Rectangle 5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area above the supply curve and below the price line </a:t>
            </a:r>
          </a:p>
          <a:p>
            <a:pPr>
              <a:buNone/>
            </a:pPr>
            <a:r>
              <a:rPr lang="en-US" sz="2400" dirty="0"/>
              <a:t>measures the producers’ surplus in the market.</a:t>
            </a:r>
          </a:p>
          <a:p>
            <a:pPr>
              <a:buNone/>
            </a:pPr>
            <a:endParaRPr lang="en-US" sz="2400" dirty="0"/>
          </a:p>
          <a:p>
            <a:r>
              <a:rPr lang="en-US" sz="2400" dirty="0"/>
              <a:t>Producers’ surplus is the measure of producers’ welfare.  </a:t>
            </a:r>
          </a:p>
          <a:p>
            <a:pPr>
              <a:buNone/>
            </a:pPr>
            <a:r>
              <a:rPr lang="en-US" sz="2400" dirty="0"/>
              <a:t>The bigger this area, the larger the welfare of the producers.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3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3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3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7381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756" name="Rectangle 68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the price increase affects producers’ surplus</a:t>
            </a:r>
          </a:p>
        </p:txBody>
      </p:sp>
      <p:sp>
        <p:nvSpPr>
          <p:cNvPr id="370693" name="Rectangle 5"/>
          <p:cNvSpPr>
            <a:spLocks noChangeArrowheads="1"/>
          </p:cNvSpPr>
          <p:nvPr/>
        </p:nvSpPr>
        <p:spPr bwMode="auto">
          <a:xfrm>
            <a:off x="2408238" y="1711325"/>
            <a:ext cx="4841875" cy="4532313"/>
          </a:xfrm>
          <a:prstGeom prst="rect">
            <a:avLst/>
          </a:prstGeom>
          <a:solidFill>
            <a:srgbClr val="F3F6F9"/>
          </a:solidFill>
          <a:ln w="222250">
            <a:solidFill>
              <a:srgbClr val="F3F6F9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694" name="Rectangle 6"/>
          <p:cNvSpPr>
            <a:spLocks noChangeArrowheads="1"/>
          </p:cNvSpPr>
          <p:nvPr/>
        </p:nvSpPr>
        <p:spPr bwMode="auto">
          <a:xfrm>
            <a:off x="2408238" y="1711325"/>
            <a:ext cx="4841875" cy="4532313"/>
          </a:xfrm>
          <a:prstGeom prst="rect">
            <a:avLst/>
          </a:prstGeom>
          <a:solidFill>
            <a:srgbClr val="F2F4F8"/>
          </a:solidFill>
          <a:ln w="203200">
            <a:solidFill>
              <a:srgbClr val="F2F4F8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695" name="Rectangle 7"/>
          <p:cNvSpPr>
            <a:spLocks noChangeArrowheads="1"/>
          </p:cNvSpPr>
          <p:nvPr/>
        </p:nvSpPr>
        <p:spPr bwMode="auto">
          <a:xfrm>
            <a:off x="2408238" y="1711325"/>
            <a:ext cx="4841875" cy="4532313"/>
          </a:xfrm>
          <a:prstGeom prst="rect">
            <a:avLst/>
          </a:prstGeom>
          <a:solidFill>
            <a:srgbClr val="F1F4F7"/>
          </a:solidFill>
          <a:ln w="182563">
            <a:solidFill>
              <a:srgbClr val="F1F4F7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696" name="Rectangle 8"/>
          <p:cNvSpPr>
            <a:spLocks noChangeArrowheads="1"/>
          </p:cNvSpPr>
          <p:nvPr/>
        </p:nvSpPr>
        <p:spPr bwMode="auto">
          <a:xfrm>
            <a:off x="2408238" y="1711325"/>
            <a:ext cx="4841875" cy="4532313"/>
          </a:xfrm>
          <a:prstGeom prst="rect">
            <a:avLst/>
          </a:prstGeom>
          <a:solidFill>
            <a:srgbClr val="F0F2F5"/>
          </a:solidFill>
          <a:ln w="161925">
            <a:solidFill>
              <a:srgbClr val="F0F2F5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697" name="Rectangle 9"/>
          <p:cNvSpPr>
            <a:spLocks noChangeArrowheads="1"/>
          </p:cNvSpPr>
          <p:nvPr/>
        </p:nvSpPr>
        <p:spPr bwMode="auto">
          <a:xfrm>
            <a:off x="2408238" y="1711325"/>
            <a:ext cx="4841875" cy="4532313"/>
          </a:xfrm>
          <a:prstGeom prst="rect">
            <a:avLst/>
          </a:prstGeom>
          <a:solidFill>
            <a:srgbClr val="EEF1F4"/>
          </a:solidFill>
          <a:ln w="141288">
            <a:solidFill>
              <a:srgbClr val="EEF1F4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698" name="Rectangle 10"/>
          <p:cNvSpPr>
            <a:spLocks noChangeArrowheads="1"/>
          </p:cNvSpPr>
          <p:nvPr/>
        </p:nvSpPr>
        <p:spPr bwMode="auto">
          <a:xfrm>
            <a:off x="2408238" y="1711325"/>
            <a:ext cx="4841875" cy="4532313"/>
          </a:xfrm>
          <a:prstGeom prst="rect">
            <a:avLst/>
          </a:prstGeom>
          <a:solidFill>
            <a:srgbClr val="EDEFF3"/>
          </a:solidFill>
          <a:ln w="122238">
            <a:solidFill>
              <a:srgbClr val="EDEFF3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699" name="Rectangle 11"/>
          <p:cNvSpPr>
            <a:spLocks noChangeArrowheads="1"/>
          </p:cNvSpPr>
          <p:nvPr/>
        </p:nvSpPr>
        <p:spPr bwMode="auto">
          <a:xfrm>
            <a:off x="2408238" y="1711325"/>
            <a:ext cx="4841875" cy="4532313"/>
          </a:xfrm>
          <a:prstGeom prst="rect">
            <a:avLst/>
          </a:prstGeom>
          <a:solidFill>
            <a:srgbClr val="EBEEF2"/>
          </a:solidFill>
          <a:ln w="101600">
            <a:solidFill>
              <a:srgbClr val="EBEEF2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00" name="Rectangle 12"/>
          <p:cNvSpPr>
            <a:spLocks noChangeArrowheads="1"/>
          </p:cNvSpPr>
          <p:nvPr/>
        </p:nvSpPr>
        <p:spPr bwMode="auto">
          <a:xfrm>
            <a:off x="2408238" y="1711325"/>
            <a:ext cx="4841875" cy="4532313"/>
          </a:xfrm>
          <a:prstGeom prst="rect">
            <a:avLst/>
          </a:prstGeom>
          <a:solidFill>
            <a:srgbClr val="EAECF1"/>
          </a:solidFill>
          <a:ln w="80963">
            <a:solidFill>
              <a:srgbClr val="EAECF1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01" name="Rectangle 13"/>
          <p:cNvSpPr>
            <a:spLocks noChangeArrowheads="1"/>
          </p:cNvSpPr>
          <p:nvPr/>
        </p:nvSpPr>
        <p:spPr bwMode="auto">
          <a:xfrm>
            <a:off x="2408238" y="1711325"/>
            <a:ext cx="4841875" cy="4532313"/>
          </a:xfrm>
          <a:prstGeom prst="rect">
            <a:avLst/>
          </a:prstGeom>
          <a:solidFill>
            <a:srgbClr val="E9EBF0"/>
          </a:solidFill>
          <a:ln w="60325">
            <a:solidFill>
              <a:srgbClr val="E9EBF0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02" name="Rectangle 14"/>
          <p:cNvSpPr>
            <a:spLocks noChangeArrowheads="1"/>
          </p:cNvSpPr>
          <p:nvPr/>
        </p:nvSpPr>
        <p:spPr bwMode="auto">
          <a:xfrm>
            <a:off x="2408238" y="1711325"/>
            <a:ext cx="4841875" cy="4532313"/>
          </a:xfrm>
          <a:prstGeom prst="rect">
            <a:avLst/>
          </a:prstGeom>
          <a:solidFill>
            <a:srgbClr val="E7EAEF"/>
          </a:solidFill>
          <a:ln w="41275">
            <a:solidFill>
              <a:srgbClr val="E7EAEF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03" name="Rectangle 15"/>
          <p:cNvSpPr>
            <a:spLocks noChangeArrowheads="1"/>
          </p:cNvSpPr>
          <p:nvPr/>
        </p:nvSpPr>
        <p:spPr bwMode="auto">
          <a:xfrm>
            <a:off x="2408238" y="1711325"/>
            <a:ext cx="4841875" cy="4532313"/>
          </a:xfrm>
          <a:prstGeom prst="rect">
            <a:avLst/>
          </a:prstGeom>
          <a:solidFill>
            <a:srgbClr val="E6E9EF"/>
          </a:solidFill>
          <a:ln w="20638">
            <a:solidFill>
              <a:srgbClr val="E6E9EF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04" name="Rectangle 16"/>
          <p:cNvSpPr>
            <a:spLocks noChangeArrowheads="1"/>
          </p:cNvSpPr>
          <p:nvPr/>
        </p:nvSpPr>
        <p:spPr bwMode="auto">
          <a:xfrm>
            <a:off x="2306638" y="1609725"/>
            <a:ext cx="4841875" cy="453231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05" name="Freeform 17"/>
          <p:cNvSpPr>
            <a:spLocks/>
          </p:cNvSpPr>
          <p:nvPr/>
        </p:nvSpPr>
        <p:spPr bwMode="auto">
          <a:xfrm>
            <a:off x="2306638" y="4138613"/>
            <a:ext cx="1905000" cy="1598612"/>
          </a:xfrm>
          <a:custGeom>
            <a:avLst/>
            <a:gdLst/>
            <a:ahLst/>
            <a:cxnLst>
              <a:cxn ang="0">
                <a:pos x="1200" y="0"/>
              </a:cxn>
              <a:cxn ang="0">
                <a:pos x="0" y="0"/>
              </a:cxn>
              <a:cxn ang="0">
                <a:pos x="0" y="1007"/>
              </a:cxn>
              <a:cxn ang="0">
                <a:pos x="1200" y="0"/>
              </a:cxn>
            </a:cxnLst>
            <a:rect l="0" t="0" r="r" b="b"/>
            <a:pathLst>
              <a:path w="1200" h="1007">
                <a:moveTo>
                  <a:pt x="1200" y="0"/>
                </a:moveTo>
                <a:lnTo>
                  <a:pt x="0" y="0"/>
                </a:lnTo>
                <a:lnTo>
                  <a:pt x="0" y="1007"/>
                </a:lnTo>
                <a:lnTo>
                  <a:pt x="120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06" name="Rectangle 18"/>
          <p:cNvSpPr>
            <a:spLocks noChangeArrowheads="1"/>
          </p:cNvSpPr>
          <p:nvPr/>
        </p:nvSpPr>
        <p:spPr bwMode="auto">
          <a:xfrm>
            <a:off x="2306638" y="3349625"/>
            <a:ext cx="1905000" cy="788988"/>
          </a:xfrm>
          <a:prstGeom prst="rect">
            <a:avLst/>
          </a:prstGeom>
          <a:solidFill>
            <a:srgbClr val="E2CFE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07" name="Freeform 19"/>
          <p:cNvSpPr>
            <a:spLocks/>
          </p:cNvSpPr>
          <p:nvPr/>
        </p:nvSpPr>
        <p:spPr bwMode="auto">
          <a:xfrm>
            <a:off x="4211638" y="3349625"/>
            <a:ext cx="931862" cy="788988"/>
          </a:xfrm>
          <a:custGeom>
            <a:avLst/>
            <a:gdLst/>
            <a:ahLst/>
            <a:cxnLst>
              <a:cxn ang="0">
                <a:pos x="0" y="497"/>
              </a:cxn>
              <a:cxn ang="0">
                <a:pos x="0" y="0"/>
              </a:cxn>
              <a:cxn ang="0">
                <a:pos x="587" y="0"/>
              </a:cxn>
              <a:cxn ang="0">
                <a:pos x="0" y="497"/>
              </a:cxn>
            </a:cxnLst>
            <a:rect l="0" t="0" r="r" b="b"/>
            <a:pathLst>
              <a:path w="587" h="497">
                <a:moveTo>
                  <a:pt x="0" y="497"/>
                </a:moveTo>
                <a:lnTo>
                  <a:pt x="0" y="0"/>
                </a:lnTo>
                <a:lnTo>
                  <a:pt x="587" y="0"/>
                </a:lnTo>
                <a:lnTo>
                  <a:pt x="0" y="497"/>
                </a:lnTo>
                <a:close/>
              </a:path>
            </a:pathLst>
          </a:custGeom>
          <a:solidFill>
            <a:srgbClr val="C17296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08" name="Oval 20"/>
          <p:cNvSpPr>
            <a:spLocks noChangeArrowheads="1"/>
          </p:cNvSpPr>
          <p:nvPr/>
        </p:nvSpPr>
        <p:spPr bwMode="auto">
          <a:xfrm>
            <a:off x="2246313" y="4078288"/>
            <a:ext cx="141287" cy="136525"/>
          </a:xfrm>
          <a:prstGeom prst="ellipse">
            <a:avLst/>
          </a:pr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09" name="Line 21"/>
          <p:cNvSpPr>
            <a:spLocks noChangeShapeType="1"/>
          </p:cNvSpPr>
          <p:nvPr/>
        </p:nvSpPr>
        <p:spPr bwMode="auto">
          <a:xfrm>
            <a:off x="4211638" y="6142038"/>
            <a:ext cx="1587" cy="1587"/>
          </a:xfrm>
          <a:prstGeom prst="line">
            <a:avLst/>
          </a:prstGeom>
          <a:noFill/>
          <a:ln w="20638">
            <a:solidFill>
              <a:srgbClr val="60220F"/>
            </a:solidFill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10" name="Line 22"/>
          <p:cNvSpPr>
            <a:spLocks noChangeShapeType="1"/>
          </p:cNvSpPr>
          <p:nvPr/>
        </p:nvSpPr>
        <p:spPr bwMode="auto">
          <a:xfrm>
            <a:off x="2306638" y="4138613"/>
            <a:ext cx="1905000" cy="1587"/>
          </a:xfrm>
          <a:prstGeom prst="line">
            <a:avLst/>
          </a:prstGeom>
          <a:noFill/>
          <a:ln w="20638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11" name="Line 23"/>
          <p:cNvSpPr>
            <a:spLocks noChangeShapeType="1"/>
          </p:cNvSpPr>
          <p:nvPr/>
        </p:nvSpPr>
        <p:spPr bwMode="auto">
          <a:xfrm flipV="1">
            <a:off x="2306638" y="2216150"/>
            <a:ext cx="4173537" cy="3521075"/>
          </a:xfrm>
          <a:prstGeom prst="line">
            <a:avLst/>
          </a:prstGeom>
          <a:noFill/>
          <a:ln w="60325">
            <a:solidFill>
              <a:srgbClr val="5F161D"/>
            </a:solidFill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12" name="Oval 24"/>
          <p:cNvSpPr>
            <a:spLocks noChangeArrowheads="1"/>
          </p:cNvSpPr>
          <p:nvPr/>
        </p:nvSpPr>
        <p:spPr bwMode="auto">
          <a:xfrm>
            <a:off x="2246313" y="5676900"/>
            <a:ext cx="141287" cy="136525"/>
          </a:xfrm>
          <a:prstGeom prst="ellipse">
            <a:avLst/>
          </a:pr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13" name="Oval 25"/>
          <p:cNvSpPr>
            <a:spLocks noChangeArrowheads="1"/>
          </p:cNvSpPr>
          <p:nvPr/>
        </p:nvSpPr>
        <p:spPr bwMode="auto">
          <a:xfrm>
            <a:off x="4130675" y="4078288"/>
            <a:ext cx="141288" cy="136525"/>
          </a:xfrm>
          <a:prstGeom prst="ellipse">
            <a:avLst/>
          </a:pr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14" name="Line 26"/>
          <p:cNvSpPr>
            <a:spLocks noChangeShapeType="1"/>
          </p:cNvSpPr>
          <p:nvPr/>
        </p:nvSpPr>
        <p:spPr bwMode="auto">
          <a:xfrm>
            <a:off x="4211638" y="4148138"/>
            <a:ext cx="1587" cy="1993900"/>
          </a:xfrm>
          <a:prstGeom prst="line">
            <a:avLst/>
          </a:prstGeom>
          <a:noFill/>
          <a:ln w="20638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15" name="Freeform 27"/>
          <p:cNvSpPr>
            <a:spLocks/>
          </p:cNvSpPr>
          <p:nvPr/>
        </p:nvSpPr>
        <p:spPr bwMode="auto">
          <a:xfrm>
            <a:off x="2306638" y="1609725"/>
            <a:ext cx="4841875" cy="45323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2855"/>
              </a:cxn>
              <a:cxn ang="0">
                <a:pos x="3050" y="2855"/>
              </a:cxn>
            </a:cxnLst>
            <a:rect l="0" t="0" r="r" b="b"/>
            <a:pathLst>
              <a:path w="3050" h="2855">
                <a:moveTo>
                  <a:pt x="0" y="0"/>
                </a:moveTo>
                <a:lnTo>
                  <a:pt x="0" y="2855"/>
                </a:lnTo>
                <a:lnTo>
                  <a:pt x="3050" y="2855"/>
                </a:lnTo>
              </a:path>
            </a:pathLst>
          </a:custGeom>
          <a:noFill/>
          <a:ln w="20638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370716" name="Rectangle 28"/>
          <p:cNvSpPr>
            <a:spLocks noChangeArrowheads="1"/>
          </p:cNvSpPr>
          <p:nvPr/>
        </p:nvSpPr>
        <p:spPr bwMode="auto">
          <a:xfrm>
            <a:off x="6288088" y="6213475"/>
            <a:ext cx="876300" cy="258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b="1" u="none">
                <a:solidFill>
                  <a:srgbClr val="000000"/>
                </a:solidFill>
              </a:rPr>
              <a:t>Quantity</a:t>
            </a:r>
            <a:endParaRPr lang="en-US" sz="2400" u="none">
              <a:latin typeface="Times New Roman" pitchFamily="18" charset="0"/>
            </a:endParaRPr>
          </a:p>
        </p:txBody>
      </p:sp>
      <p:sp>
        <p:nvSpPr>
          <p:cNvPr id="370721" name="Rectangle 33"/>
          <p:cNvSpPr>
            <a:spLocks noChangeArrowheads="1"/>
          </p:cNvSpPr>
          <p:nvPr/>
        </p:nvSpPr>
        <p:spPr bwMode="auto">
          <a:xfrm>
            <a:off x="1693863" y="1573213"/>
            <a:ext cx="530225" cy="258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b="1" u="none">
                <a:solidFill>
                  <a:srgbClr val="000000"/>
                </a:solidFill>
              </a:rPr>
              <a:t>Price</a:t>
            </a:r>
            <a:endParaRPr lang="en-US" sz="2400" u="none">
              <a:latin typeface="Times New Roman" pitchFamily="18" charset="0"/>
            </a:endParaRPr>
          </a:p>
        </p:txBody>
      </p:sp>
      <p:sp>
        <p:nvSpPr>
          <p:cNvPr id="370722" name="Rectangle 34"/>
          <p:cNvSpPr>
            <a:spLocks noChangeArrowheads="1"/>
          </p:cNvSpPr>
          <p:nvPr/>
        </p:nvSpPr>
        <p:spPr bwMode="auto">
          <a:xfrm>
            <a:off x="2098675" y="6219825"/>
            <a:ext cx="120650" cy="258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u="none">
                <a:solidFill>
                  <a:srgbClr val="000000"/>
                </a:solidFill>
              </a:rPr>
              <a:t>0</a:t>
            </a:r>
            <a:endParaRPr lang="en-US" sz="2400" u="none">
              <a:latin typeface="Times New Roman" pitchFamily="18" charset="0"/>
            </a:endParaRPr>
          </a:p>
        </p:txBody>
      </p:sp>
      <p:sp>
        <p:nvSpPr>
          <p:cNvPr id="370723" name="Rectangle 35"/>
          <p:cNvSpPr>
            <a:spLocks noChangeArrowheads="1"/>
          </p:cNvSpPr>
          <p:nvPr/>
        </p:nvSpPr>
        <p:spPr bwMode="auto">
          <a:xfrm>
            <a:off x="1982788" y="4017963"/>
            <a:ext cx="222250" cy="258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i="1" u="none" dirty="0">
                <a:solidFill>
                  <a:srgbClr val="000000"/>
                </a:solidFill>
              </a:rPr>
              <a:t>P</a:t>
            </a:r>
            <a:r>
              <a:rPr lang="en-US" sz="1700" u="none" baseline="-25000" dirty="0">
                <a:solidFill>
                  <a:srgbClr val="000000"/>
                </a:solidFill>
              </a:rPr>
              <a:t>1</a:t>
            </a:r>
            <a:endParaRPr lang="en-US" sz="2400" u="none" dirty="0">
              <a:latin typeface="Times New Roman" pitchFamily="18" charset="0"/>
            </a:endParaRPr>
          </a:p>
        </p:txBody>
      </p:sp>
      <p:sp>
        <p:nvSpPr>
          <p:cNvPr id="370724" name="Rectangle 36"/>
          <p:cNvSpPr>
            <a:spLocks noChangeArrowheads="1"/>
          </p:cNvSpPr>
          <p:nvPr/>
        </p:nvSpPr>
        <p:spPr bwMode="auto">
          <a:xfrm>
            <a:off x="2428875" y="3897313"/>
            <a:ext cx="144463" cy="258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u="none" dirty="0">
                <a:solidFill>
                  <a:srgbClr val="000000"/>
                </a:solidFill>
              </a:rPr>
              <a:t>B</a:t>
            </a:r>
            <a:endParaRPr lang="en-US" sz="2400" u="none" dirty="0">
              <a:latin typeface="Times New Roman" pitchFamily="18" charset="0"/>
            </a:endParaRPr>
          </a:p>
        </p:txBody>
      </p:sp>
      <p:sp>
        <p:nvSpPr>
          <p:cNvPr id="370725" name="Rectangle 37"/>
          <p:cNvSpPr>
            <a:spLocks noChangeArrowheads="1"/>
          </p:cNvSpPr>
          <p:nvPr/>
        </p:nvSpPr>
        <p:spPr bwMode="auto">
          <a:xfrm>
            <a:off x="4287838" y="4152900"/>
            <a:ext cx="155575" cy="258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u="none" dirty="0">
                <a:solidFill>
                  <a:srgbClr val="000000"/>
                </a:solidFill>
              </a:rPr>
              <a:t>C</a:t>
            </a:r>
            <a:endParaRPr lang="en-US" sz="2400" u="none" dirty="0">
              <a:latin typeface="Times New Roman" pitchFamily="18" charset="0"/>
            </a:endParaRPr>
          </a:p>
        </p:txBody>
      </p:sp>
      <p:sp>
        <p:nvSpPr>
          <p:cNvPr id="370726" name="Rectangle 38"/>
          <p:cNvSpPr>
            <a:spLocks noChangeArrowheads="1"/>
          </p:cNvSpPr>
          <p:nvPr/>
        </p:nvSpPr>
        <p:spPr bwMode="auto">
          <a:xfrm>
            <a:off x="6180138" y="1909763"/>
            <a:ext cx="661987" cy="258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u="none" dirty="0">
                <a:solidFill>
                  <a:srgbClr val="000000"/>
                </a:solidFill>
              </a:rPr>
              <a:t>Supply</a:t>
            </a:r>
            <a:endParaRPr lang="en-US" sz="2400" u="none" dirty="0">
              <a:latin typeface="Times New Roman" pitchFamily="18" charset="0"/>
            </a:endParaRPr>
          </a:p>
        </p:txBody>
      </p:sp>
      <p:sp>
        <p:nvSpPr>
          <p:cNvPr id="370727" name="Rectangle 39"/>
          <p:cNvSpPr>
            <a:spLocks noChangeArrowheads="1"/>
          </p:cNvSpPr>
          <p:nvPr/>
        </p:nvSpPr>
        <p:spPr bwMode="auto">
          <a:xfrm>
            <a:off x="2428875" y="5715000"/>
            <a:ext cx="144463" cy="258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u="none" dirty="0">
                <a:solidFill>
                  <a:srgbClr val="000000"/>
                </a:solidFill>
              </a:rPr>
              <a:t>A</a:t>
            </a:r>
            <a:endParaRPr lang="en-US" sz="2400" u="none" dirty="0">
              <a:latin typeface="Times New Roman" pitchFamily="18" charset="0"/>
            </a:endParaRPr>
          </a:p>
        </p:txBody>
      </p:sp>
      <p:sp>
        <p:nvSpPr>
          <p:cNvPr id="370728" name="Rectangle 40"/>
          <p:cNvSpPr>
            <a:spLocks noChangeArrowheads="1"/>
          </p:cNvSpPr>
          <p:nvPr/>
        </p:nvSpPr>
        <p:spPr bwMode="auto">
          <a:xfrm>
            <a:off x="2555875" y="4233863"/>
            <a:ext cx="504825" cy="258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u="none" dirty="0">
                <a:solidFill>
                  <a:srgbClr val="000000"/>
                </a:solidFill>
              </a:rPr>
              <a:t>Initial</a:t>
            </a:r>
            <a:endParaRPr lang="en-US" sz="2400" u="none" dirty="0">
              <a:latin typeface="Times New Roman" pitchFamily="18" charset="0"/>
            </a:endParaRPr>
          </a:p>
        </p:txBody>
      </p:sp>
      <p:sp>
        <p:nvSpPr>
          <p:cNvPr id="370729" name="Rectangle 41"/>
          <p:cNvSpPr>
            <a:spLocks noChangeArrowheads="1"/>
          </p:cNvSpPr>
          <p:nvPr/>
        </p:nvSpPr>
        <p:spPr bwMode="auto">
          <a:xfrm>
            <a:off x="2381250" y="4502150"/>
            <a:ext cx="854075" cy="258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u="none" dirty="0">
                <a:solidFill>
                  <a:srgbClr val="000000"/>
                </a:solidFill>
              </a:rPr>
              <a:t>producer</a:t>
            </a:r>
            <a:endParaRPr lang="en-US" sz="2400" u="none" dirty="0">
              <a:latin typeface="Times New Roman" pitchFamily="18" charset="0"/>
            </a:endParaRPr>
          </a:p>
        </p:txBody>
      </p:sp>
      <p:sp>
        <p:nvSpPr>
          <p:cNvPr id="370730" name="Rectangle 42"/>
          <p:cNvSpPr>
            <a:spLocks noChangeArrowheads="1"/>
          </p:cNvSpPr>
          <p:nvPr/>
        </p:nvSpPr>
        <p:spPr bwMode="auto">
          <a:xfrm>
            <a:off x="2455863" y="4772025"/>
            <a:ext cx="696912" cy="258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u="none">
                <a:solidFill>
                  <a:srgbClr val="000000"/>
                </a:solidFill>
              </a:rPr>
              <a:t>surplus</a:t>
            </a:r>
            <a:endParaRPr lang="en-US" sz="2400" u="none">
              <a:latin typeface="Times New Roman" pitchFamily="18" charset="0"/>
            </a:endParaRPr>
          </a:p>
        </p:txBody>
      </p:sp>
      <p:sp>
        <p:nvSpPr>
          <p:cNvPr id="370731" name="Rectangle 43"/>
          <p:cNvSpPr>
            <a:spLocks noChangeArrowheads="1"/>
          </p:cNvSpPr>
          <p:nvPr/>
        </p:nvSpPr>
        <p:spPr bwMode="auto">
          <a:xfrm>
            <a:off x="4086225" y="6219825"/>
            <a:ext cx="246063" cy="258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lang="en-US" sz="1700" i="1" u="none" dirty="0">
                <a:solidFill>
                  <a:srgbClr val="000000"/>
                </a:solidFill>
              </a:rPr>
              <a:t>Q</a:t>
            </a:r>
            <a:r>
              <a:rPr lang="en-US" sz="1700" u="none" baseline="-25000" dirty="0">
                <a:solidFill>
                  <a:srgbClr val="000000"/>
                </a:solidFill>
              </a:rPr>
              <a:t>1</a:t>
            </a:r>
            <a:endParaRPr lang="en-US" sz="2400" u="none" dirty="0">
              <a:latin typeface="Times New Roman" pitchFamily="18" charset="0"/>
            </a:endParaRPr>
          </a:p>
        </p:txBody>
      </p:sp>
      <p:grpSp>
        <p:nvGrpSpPr>
          <p:cNvPr id="2" name="Group 44"/>
          <p:cNvGrpSpPr>
            <a:grpSpLocks/>
          </p:cNvGrpSpPr>
          <p:nvPr/>
        </p:nvGrpSpPr>
        <p:grpSpPr bwMode="auto">
          <a:xfrm>
            <a:off x="1982788" y="3236913"/>
            <a:ext cx="3292475" cy="3241675"/>
            <a:chOff x="1249" y="2039"/>
            <a:chExt cx="2074" cy="2042"/>
          </a:xfrm>
        </p:grpSpPr>
        <p:sp>
          <p:nvSpPr>
            <p:cNvPr id="370733" name="Freeform 45"/>
            <p:cNvSpPr>
              <a:spLocks/>
            </p:cNvSpPr>
            <p:nvPr/>
          </p:nvSpPr>
          <p:spPr bwMode="auto">
            <a:xfrm>
              <a:off x="1453" y="2110"/>
              <a:ext cx="1787" cy="175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87" y="0"/>
                </a:cxn>
                <a:cxn ang="0">
                  <a:pos x="1787" y="1759"/>
                </a:cxn>
              </a:cxnLst>
              <a:rect l="0" t="0" r="r" b="b"/>
              <a:pathLst>
                <a:path w="1787" h="1759">
                  <a:moveTo>
                    <a:pt x="0" y="0"/>
                  </a:moveTo>
                  <a:lnTo>
                    <a:pt x="1787" y="0"/>
                  </a:lnTo>
                  <a:lnTo>
                    <a:pt x="1787" y="1759"/>
                  </a:lnTo>
                </a:path>
              </a:pathLst>
            </a:custGeom>
            <a:noFill/>
            <a:ln w="20638" cap="flat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70734" name="Rectangle 46"/>
            <p:cNvSpPr>
              <a:spLocks noChangeArrowheads="1"/>
            </p:cNvSpPr>
            <p:nvPr/>
          </p:nvSpPr>
          <p:spPr bwMode="auto">
            <a:xfrm>
              <a:off x="1249" y="2039"/>
              <a:ext cx="140" cy="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700" i="1" u="none">
                  <a:solidFill>
                    <a:srgbClr val="000000"/>
                  </a:solidFill>
                </a:rPr>
                <a:t>P</a:t>
              </a:r>
              <a:r>
                <a:rPr lang="en-US" sz="1700" u="none" baseline="-25000">
                  <a:solidFill>
                    <a:srgbClr val="000000"/>
                  </a:solidFill>
                </a:rPr>
                <a:t>2</a:t>
              </a:r>
              <a:endParaRPr lang="en-US" sz="2400" u="none">
                <a:latin typeface="Times New Roman" pitchFamily="18" charset="0"/>
              </a:endParaRPr>
            </a:p>
          </p:txBody>
        </p:sp>
        <p:sp>
          <p:nvSpPr>
            <p:cNvPr id="370735" name="Rectangle 47"/>
            <p:cNvSpPr>
              <a:spLocks noChangeArrowheads="1"/>
            </p:cNvSpPr>
            <p:nvPr/>
          </p:nvSpPr>
          <p:spPr bwMode="auto">
            <a:xfrm>
              <a:off x="3168" y="3918"/>
              <a:ext cx="155" cy="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700" i="1" u="none">
                  <a:solidFill>
                    <a:srgbClr val="000000"/>
                  </a:solidFill>
                </a:rPr>
                <a:t>Q</a:t>
              </a:r>
              <a:r>
                <a:rPr lang="en-US" sz="1700" u="none" baseline="-25000">
                  <a:solidFill>
                    <a:srgbClr val="000000"/>
                  </a:solidFill>
                </a:rPr>
                <a:t>2</a:t>
              </a:r>
              <a:endParaRPr lang="en-US" sz="2400" u="none">
                <a:latin typeface="Times New Roman" pitchFamily="18" charset="0"/>
              </a:endParaRPr>
            </a:p>
          </p:txBody>
        </p:sp>
      </p:grpSp>
      <p:grpSp>
        <p:nvGrpSpPr>
          <p:cNvPr id="3" name="Group 48"/>
          <p:cNvGrpSpPr>
            <a:grpSpLocks/>
          </p:cNvGrpSpPr>
          <p:nvPr/>
        </p:nvGrpSpPr>
        <p:grpSpPr bwMode="auto">
          <a:xfrm>
            <a:off x="4514850" y="3633788"/>
            <a:ext cx="2552700" cy="1254125"/>
            <a:chOff x="2844" y="2289"/>
            <a:chExt cx="1608" cy="790"/>
          </a:xfrm>
        </p:grpSpPr>
        <p:sp>
          <p:nvSpPr>
            <p:cNvPr id="370737" name="Line 49"/>
            <p:cNvSpPr>
              <a:spLocks noChangeShapeType="1"/>
            </p:cNvSpPr>
            <p:nvPr/>
          </p:nvSpPr>
          <p:spPr bwMode="auto">
            <a:xfrm>
              <a:off x="2844" y="2289"/>
              <a:ext cx="498" cy="484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70738" name="Rectangle 50"/>
            <p:cNvSpPr>
              <a:spLocks noChangeArrowheads="1"/>
            </p:cNvSpPr>
            <p:nvPr/>
          </p:nvSpPr>
          <p:spPr bwMode="auto">
            <a:xfrm>
              <a:off x="3329" y="2671"/>
              <a:ext cx="1123" cy="408"/>
            </a:xfrm>
            <a:prstGeom prst="rect">
              <a:avLst/>
            </a:prstGeom>
            <a:solidFill>
              <a:srgbClr val="E1E5E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70739" name="Rectangle 51"/>
            <p:cNvSpPr>
              <a:spLocks noChangeArrowheads="1"/>
            </p:cNvSpPr>
            <p:nvPr/>
          </p:nvSpPr>
          <p:spPr bwMode="auto">
            <a:xfrm>
              <a:off x="3384" y="2710"/>
              <a:ext cx="1030" cy="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700" u="none">
                  <a:solidFill>
                    <a:srgbClr val="000000"/>
                  </a:solidFill>
                </a:rPr>
                <a:t>Producer surplus</a:t>
              </a:r>
              <a:endParaRPr lang="en-US" sz="2400" u="none">
                <a:latin typeface="Times New Roman" pitchFamily="18" charset="0"/>
              </a:endParaRPr>
            </a:p>
          </p:txBody>
        </p:sp>
        <p:sp>
          <p:nvSpPr>
            <p:cNvPr id="370740" name="Rectangle 52"/>
            <p:cNvSpPr>
              <a:spLocks noChangeArrowheads="1"/>
            </p:cNvSpPr>
            <p:nvPr/>
          </p:nvSpPr>
          <p:spPr bwMode="auto">
            <a:xfrm>
              <a:off x="3384" y="2880"/>
              <a:ext cx="1046" cy="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700" u="none">
                  <a:solidFill>
                    <a:srgbClr val="000000"/>
                  </a:solidFill>
                </a:rPr>
                <a:t>to new producers</a:t>
              </a:r>
              <a:endParaRPr lang="en-US" sz="2400" u="none">
                <a:latin typeface="Times New Roman" pitchFamily="18" charset="0"/>
              </a:endParaRPr>
            </a:p>
          </p:txBody>
        </p:sp>
      </p:grpSp>
      <p:grpSp>
        <p:nvGrpSpPr>
          <p:cNvPr id="4" name="Group 53"/>
          <p:cNvGrpSpPr>
            <a:grpSpLocks/>
          </p:cNvGrpSpPr>
          <p:nvPr/>
        </p:nvGrpSpPr>
        <p:grpSpPr bwMode="auto">
          <a:xfrm>
            <a:off x="2630488" y="1892300"/>
            <a:ext cx="2027237" cy="1701800"/>
            <a:chOff x="1657" y="1192"/>
            <a:chExt cx="1277" cy="1072"/>
          </a:xfrm>
        </p:grpSpPr>
        <p:sp>
          <p:nvSpPr>
            <p:cNvPr id="370742" name="Line 54"/>
            <p:cNvSpPr>
              <a:spLocks noChangeShapeType="1"/>
            </p:cNvSpPr>
            <p:nvPr/>
          </p:nvSpPr>
          <p:spPr bwMode="auto">
            <a:xfrm>
              <a:off x="2015" y="1728"/>
              <a:ext cx="89" cy="53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70743" name="Rectangle 55"/>
            <p:cNvSpPr>
              <a:spLocks noChangeArrowheads="1"/>
            </p:cNvSpPr>
            <p:nvPr/>
          </p:nvSpPr>
          <p:spPr bwMode="auto">
            <a:xfrm>
              <a:off x="1657" y="1192"/>
              <a:ext cx="1277" cy="561"/>
            </a:xfrm>
            <a:prstGeom prst="rect">
              <a:avLst/>
            </a:prstGeom>
            <a:solidFill>
              <a:srgbClr val="E1E5E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370744" name="Rectangle 56"/>
            <p:cNvSpPr>
              <a:spLocks noChangeArrowheads="1"/>
            </p:cNvSpPr>
            <p:nvPr/>
          </p:nvSpPr>
          <p:spPr bwMode="auto">
            <a:xfrm>
              <a:off x="1737" y="1221"/>
              <a:ext cx="1175" cy="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700" u="none">
                  <a:solidFill>
                    <a:srgbClr val="000000"/>
                  </a:solidFill>
                </a:rPr>
                <a:t>Additional producer</a:t>
              </a:r>
              <a:endParaRPr lang="en-US" sz="2400" u="none">
                <a:latin typeface="Times New Roman" pitchFamily="18" charset="0"/>
              </a:endParaRPr>
            </a:p>
          </p:txBody>
        </p:sp>
        <p:sp>
          <p:nvSpPr>
            <p:cNvPr id="370745" name="Rectangle 57"/>
            <p:cNvSpPr>
              <a:spLocks noChangeArrowheads="1"/>
            </p:cNvSpPr>
            <p:nvPr/>
          </p:nvSpPr>
          <p:spPr bwMode="auto">
            <a:xfrm>
              <a:off x="1737" y="1390"/>
              <a:ext cx="939" cy="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700" u="none">
                  <a:solidFill>
                    <a:srgbClr val="000000"/>
                  </a:solidFill>
                </a:rPr>
                <a:t>surplus to initial</a:t>
              </a:r>
              <a:endParaRPr lang="en-US" sz="2400" u="none">
                <a:latin typeface="Times New Roman" pitchFamily="18" charset="0"/>
              </a:endParaRPr>
            </a:p>
          </p:txBody>
        </p:sp>
        <p:sp>
          <p:nvSpPr>
            <p:cNvPr id="370746" name="Rectangle 58"/>
            <p:cNvSpPr>
              <a:spLocks noChangeArrowheads="1"/>
            </p:cNvSpPr>
            <p:nvPr/>
          </p:nvSpPr>
          <p:spPr bwMode="auto">
            <a:xfrm>
              <a:off x="1737" y="1560"/>
              <a:ext cx="606" cy="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700" u="none">
                  <a:solidFill>
                    <a:srgbClr val="000000"/>
                  </a:solidFill>
                </a:rPr>
                <a:t>producers</a:t>
              </a:r>
              <a:endParaRPr lang="en-US" sz="2400" u="none">
                <a:latin typeface="Times New Roman" pitchFamily="18" charset="0"/>
              </a:endParaRPr>
            </a:p>
          </p:txBody>
        </p:sp>
      </p:grpSp>
      <p:grpSp>
        <p:nvGrpSpPr>
          <p:cNvPr id="5" name="Group 59"/>
          <p:cNvGrpSpPr>
            <a:grpSpLocks/>
          </p:cNvGrpSpPr>
          <p:nvPr/>
        </p:nvGrpSpPr>
        <p:grpSpPr bwMode="auto">
          <a:xfrm>
            <a:off x="2246313" y="3035300"/>
            <a:ext cx="3155950" cy="1114425"/>
            <a:chOff x="1415" y="1912"/>
            <a:chExt cx="1988" cy="702"/>
          </a:xfrm>
        </p:grpSpPr>
        <p:grpSp>
          <p:nvGrpSpPr>
            <p:cNvPr id="6" name="Group 60"/>
            <p:cNvGrpSpPr>
              <a:grpSpLocks/>
            </p:cNvGrpSpPr>
            <p:nvPr/>
          </p:nvGrpSpPr>
          <p:grpSpPr bwMode="auto">
            <a:xfrm>
              <a:off x="1415" y="1912"/>
              <a:ext cx="1988" cy="319"/>
              <a:chOff x="1415" y="1912"/>
              <a:chExt cx="1988" cy="319"/>
            </a:xfrm>
          </p:grpSpPr>
          <p:sp>
            <p:nvSpPr>
              <p:cNvPr id="370749" name="Oval 61"/>
              <p:cNvSpPr>
                <a:spLocks noChangeArrowheads="1"/>
              </p:cNvSpPr>
              <p:nvPr/>
            </p:nvSpPr>
            <p:spPr bwMode="auto">
              <a:xfrm>
                <a:off x="1415" y="2072"/>
                <a:ext cx="89" cy="86"/>
              </a:xfrm>
              <a:prstGeom prst="ellipse">
                <a:avLst/>
              </a:pr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370750" name="Oval 62"/>
              <p:cNvSpPr>
                <a:spLocks noChangeArrowheads="1"/>
              </p:cNvSpPr>
              <p:nvPr/>
            </p:nvSpPr>
            <p:spPr bwMode="auto">
              <a:xfrm>
                <a:off x="2602" y="2072"/>
                <a:ext cx="89" cy="86"/>
              </a:xfrm>
              <a:prstGeom prst="ellipse">
                <a:avLst/>
              </a:pr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370751" name="Oval 63"/>
              <p:cNvSpPr>
                <a:spLocks noChangeArrowheads="1"/>
              </p:cNvSpPr>
              <p:nvPr/>
            </p:nvSpPr>
            <p:spPr bwMode="auto">
              <a:xfrm>
                <a:off x="3202" y="2072"/>
                <a:ext cx="89" cy="86"/>
              </a:xfrm>
              <a:prstGeom prst="ellipse">
                <a:avLst/>
              </a:pr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370752" name="Rectangle 64"/>
              <p:cNvSpPr>
                <a:spLocks noChangeArrowheads="1"/>
              </p:cNvSpPr>
              <p:nvPr/>
            </p:nvSpPr>
            <p:spPr bwMode="auto">
              <a:xfrm>
                <a:off x="1525" y="1937"/>
                <a:ext cx="98" cy="16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eaLnBrk="0" hangingPunct="0"/>
                <a:r>
                  <a:rPr lang="en-US" sz="1700" u="none">
                    <a:solidFill>
                      <a:srgbClr val="000000"/>
                    </a:solidFill>
                  </a:rPr>
                  <a:t>D</a:t>
                </a:r>
                <a:endParaRPr lang="en-US" sz="2400" u="none">
                  <a:latin typeface="Times New Roman" pitchFamily="18" charset="0"/>
                </a:endParaRPr>
              </a:p>
            </p:txBody>
          </p:sp>
          <p:sp>
            <p:nvSpPr>
              <p:cNvPr id="370753" name="Rectangle 65"/>
              <p:cNvSpPr>
                <a:spLocks noChangeArrowheads="1"/>
              </p:cNvSpPr>
              <p:nvPr/>
            </p:nvSpPr>
            <p:spPr bwMode="auto">
              <a:xfrm>
                <a:off x="2603" y="1912"/>
                <a:ext cx="91" cy="16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eaLnBrk="0" hangingPunct="0"/>
                <a:r>
                  <a:rPr lang="en-US" sz="1700" u="none">
                    <a:solidFill>
                      <a:srgbClr val="000000"/>
                    </a:solidFill>
                  </a:rPr>
                  <a:t>E</a:t>
                </a:r>
                <a:endParaRPr lang="en-US" sz="2400" u="none">
                  <a:latin typeface="Times New Roman" pitchFamily="18" charset="0"/>
                </a:endParaRPr>
              </a:p>
            </p:txBody>
          </p:sp>
          <p:sp>
            <p:nvSpPr>
              <p:cNvPr id="370754" name="Rectangle 66"/>
              <p:cNvSpPr>
                <a:spLocks noChangeArrowheads="1"/>
              </p:cNvSpPr>
              <p:nvPr/>
            </p:nvSpPr>
            <p:spPr bwMode="auto">
              <a:xfrm>
                <a:off x="3320" y="2068"/>
                <a:ext cx="83" cy="16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eaLnBrk="0" hangingPunct="0"/>
                <a:r>
                  <a:rPr lang="en-US" sz="1700" u="none">
                    <a:solidFill>
                      <a:srgbClr val="000000"/>
                    </a:solidFill>
                  </a:rPr>
                  <a:t>F</a:t>
                </a:r>
                <a:endParaRPr lang="en-US" sz="2400" u="none">
                  <a:latin typeface="Times New Roman" pitchFamily="18" charset="0"/>
                </a:endParaRPr>
              </a:p>
            </p:txBody>
          </p:sp>
        </p:grpSp>
        <p:sp>
          <p:nvSpPr>
            <p:cNvPr id="370755" name="Line 67"/>
            <p:cNvSpPr>
              <a:spLocks noChangeShapeType="1"/>
            </p:cNvSpPr>
            <p:nvPr/>
          </p:nvSpPr>
          <p:spPr bwMode="auto">
            <a:xfrm>
              <a:off x="2653" y="2113"/>
              <a:ext cx="0" cy="501"/>
            </a:xfrm>
            <a:prstGeom prst="line">
              <a:avLst/>
            </a:prstGeom>
            <a:noFill/>
            <a:ln w="20638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370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370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0705" grpId="0" animBg="1"/>
      <p:bldP spid="370706" grpId="0" animBg="1"/>
      <p:bldP spid="370707" grpId="0" animBg="1"/>
      <p:bldP spid="370708" grpId="0" animBg="1"/>
      <p:bldP spid="370710" grpId="0" animBg="1"/>
      <p:bldP spid="370711" grpId="0" animBg="1"/>
      <p:bldP spid="370712" grpId="0" animBg="1"/>
      <p:bldP spid="370713" grpId="0" animBg="1"/>
      <p:bldP spid="370714" grpId="0" animBg="1"/>
      <p:bldP spid="370723" grpId="0"/>
      <p:bldP spid="370724" grpId="0"/>
      <p:bldP spid="370725" grpId="0"/>
      <p:bldP spid="370726" grpId="0"/>
      <p:bldP spid="370727" grpId="0"/>
      <p:bldP spid="370728" grpId="0"/>
      <p:bldP spid="370729" grpId="0"/>
      <p:bldP spid="370730" grpId="0"/>
      <p:bldP spid="37073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1" name="Rectangle 3"/>
          <p:cNvSpPr>
            <a:spLocks noGrp="1" noChangeArrowheads="1"/>
          </p:cNvSpPr>
          <p:nvPr>
            <p:ph type="title"/>
          </p:nvPr>
        </p:nvSpPr>
        <p:spPr>
          <a:xfrm>
            <a:off x="609600" y="294928"/>
            <a:ext cx="8229600" cy="685800"/>
          </a:xfrm>
        </p:spPr>
        <p:txBody>
          <a:bodyPr>
            <a:noAutofit/>
          </a:bodyPr>
          <a:lstStyle/>
          <a:p>
            <a:pPr algn="ctr">
              <a:lnSpc>
                <a:spcPct val="80000"/>
              </a:lnSpc>
            </a:pPr>
            <a:r>
              <a:rPr lang="en-US" sz="2800" dirty="0"/>
              <a:t>Consumers’ and producers’ surplus in the competitive equilibrium</a:t>
            </a:r>
          </a:p>
        </p:txBody>
      </p:sp>
      <p:sp>
        <p:nvSpPr>
          <p:cNvPr id="83973" name="Rectangle 5"/>
          <p:cNvSpPr>
            <a:spLocks noChangeArrowheads="1"/>
          </p:cNvSpPr>
          <p:nvPr/>
        </p:nvSpPr>
        <p:spPr bwMode="auto">
          <a:xfrm>
            <a:off x="1651000" y="1135063"/>
            <a:ext cx="6315075" cy="5010150"/>
          </a:xfrm>
          <a:prstGeom prst="rect">
            <a:avLst/>
          </a:prstGeom>
          <a:solidFill>
            <a:srgbClr val="F3F6F9"/>
          </a:solidFill>
          <a:ln w="201613">
            <a:solidFill>
              <a:srgbClr val="F3F6F9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74" name="Rectangle 6"/>
          <p:cNvSpPr>
            <a:spLocks noChangeArrowheads="1"/>
          </p:cNvSpPr>
          <p:nvPr/>
        </p:nvSpPr>
        <p:spPr bwMode="auto">
          <a:xfrm>
            <a:off x="1651000" y="1135063"/>
            <a:ext cx="6315075" cy="5010150"/>
          </a:xfrm>
          <a:prstGeom prst="rect">
            <a:avLst/>
          </a:prstGeom>
          <a:solidFill>
            <a:srgbClr val="F2F4F8"/>
          </a:solidFill>
          <a:ln w="184150">
            <a:solidFill>
              <a:srgbClr val="F2F4F8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75" name="Rectangle 7"/>
          <p:cNvSpPr>
            <a:spLocks noChangeArrowheads="1"/>
          </p:cNvSpPr>
          <p:nvPr/>
        </p:nvSpPr>
        <p:spPr bwMode="auto">
          <a:xfrm>
            <a:off x="1651000" y="1135063"/>
            <a:ext cx="6315075" cy="5010150"/>
          </a:xfrm>
          <a:prstGeom prst="rect">
            <a:avLst/>
          </a:prstGeom>
          <a:solidFill>
            <a:srgbClr val="F1F4F7"/>
          </a:solidFill>
          <a:ln w="165100">
            <a:solidFill>
              <a:srgbClr val="F1F4F7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76" name="Rectangle 8"/>
          <p:cNvSpPr>
            <a:spLocks noChangeArrowheads="1"/>
          </p:cNvSpPr>
          <p:nvPr/>
        </p:nvSpPr>
        <p:spPr bwMode="auto">
          <a:xfrm>
            <a:off x="1651000" y="1135063"/>
            <a:ext cx="6315075" cy="5010150"/>
          </a:xfrm>
          <a:prstGeom prst="rect">
            <a:avLst/>
          </a:prstGeom>
          <a:solidFill>
            <a:srgbClr val="F0F2F5"/>
          </a:solidFill>
          <a:ln w="146050">
            <a:solidFill>
              <a:srgbClr val="F0F2F5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77" name="Rectangle 9"/>
          <p:cNvSpPr>
            <a:spLocks noChangeArrowheads="1"/>
          </p:cNvSpPr>
          <p:nvPr/>
        </p:nvSpPr>
        <p:spPr bwMode="auto">
          <a:xfrm>
            <a:off x="1651000" y="1135063"/>
            <a:ext cx="6315075" cy="5010150"/>
          </a:xfrm>
          <a:prstGeom prst="rect">
            <a:avLst/>
          </a:prstGeom>
          <a:solidFill>
            <a:srgbClr val="EEF1F4"/>
          </a:solidFill>
          <a:ln w="128588">
            <a:solidFill>
              <a:srgbClr val="EEF1F4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78" name="Rectangle 10"/>
          <p:cNvSpPr>
            <a:spLocks noChangeArrowheads="1"/>
          </p:cNvSpPr>
          <p:nvPr/>
        </p:nvSpPr>
        <p:spPr bwMode="auto">
          <a:xfrm>
            <a:off x="1651000" y="1135063"/>
            <a:ext cx="6315075" cy="5010150"/>
          </a:xfrm>
          <a:prstGeom prst="rect">
            <a:avLst/>
          </a:prstGeom>
          <a:solidFill>
            <a:srgbClr val="EDEFF3"/>
          </a:solidFill>
          <a:ln w="109538">
            <a:solidFill>
              <a:srgbClr val="EDEFF3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79" name="Rectangle 11"/>
          <p:cNvSpPr>
            <a:spLocks noChangeArrowheads="1"/>
          </p:cNvSpPr>
          <p:nvPr/>
        </p:nvSpPr>
        <p:spPr bwMode="auto">
          <a:xfrm>
            <a:off x="1651000" y="1135063"/>
            <a:ext cx="6315075" cy="5010150"/>
          </a:xfrm>
          <a:prstGeom prst="rect">
            <a:avLst/>
          </a:prstGeom>
          <a:solidFill>
            <a:srgbClr val="EBEEF2"/>
          </a:solidFill>
          <a:ln w="92075">
            <a:solidFill>
              <a:srgbClr val="EBEEF2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80" name="Rectangle 12"/>
          <p:cNvSpPr>
            <a:spLocks noChangeArrowheads="1"/>
          </p:cNvSpPr>
          <p:nvPr/>
        </p:nvSpPr>
        <p:spPr bwMode="auto">
          <a:xfrm>
            <a:off x="1651000" y="1135063"/>
            <a:ext cx="6315075" cy="5010150"/>
          </a:xfrm>
          <a:prstGeom prst="rect">
            <a:avLst/>
          </a:prstGeom>
          <a:solidFill>
            <a:srgbClr val="EAECF1"/>
          </a:solidFill>
          <a:ln w="73025">
            <a:solidFill>
              <a:srgbClr val="EAECF1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81" name="Rectangle 13"/>
          <p:cNvSpPr>
            <a:spLocks noChangeArrowheads="1"/>
          </p:cNvSpPr>
          <p:nvPr/>
        </p:nvSpPr>
        <p:spPr bwMode="auto">
          <a:xfrm>
            <a:off x="1651000" y="1135063"/>
            <a:ext cx="6315075" cy="5010150"/>
          </a:xfrm>
          <a:prstGeom prst="rect">
            <a:avLst/>
          </a:prstGeom>
          <a:solidFill>
            <a:srgbClr val="E9EBF0"/>
          </a:solidFill>
          <a:ln w="55563">
            <a:solidFill>
              <a:srgbClr val="E9EBF0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82" name="Rectangle 14"/>
          <p:cNvSpPr>
            <a:spLocks noChangeArrowheads="1"/>
          </p:cNvSpPr>
          <p:nvPr/>
        </p:nvSpPr>
        <p:spPr bwMode="auto">
          <a:xfrm>
            <a:off x="1651000" y="1135063"/>
            <a:ext cx="6315075" cy="5010150"/>
          </a:xfrm>
          <a:prstGeom prst="rect">
            <a:avLst/>
          </a:prstGeom>
          <a:solidFill>
            <a:srgbClr val="E7EAEF"/>
          </a:solidFill>
          <a:ln w="36513">
            <a:solidFill>
              <a:srgbClr val="E7EAEF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83" name="Rectangle 15"/>
          <p:cNvSpPr>
            <a:spLocks noChangeArrowheads="1"/>
          </p:cNvSpPr>
          <p:nvPr/>
        </p:nvSpPr>
        <p:spPr bwMode="auto">
          <a:xfrm>
            <a:off x="1651000" y="1135063"/>
            <a:ext cx="6315075" cy="5010150"/>
          </a:xfrm>
          <a:prstGeom prst="rect">
            <a:avLst/>
          </a:prstGeom>
          <a:solidFill>
            <a:srgbClr val="E6E9EF"/>
          </a:solidFill>
          <a:ln w="19050">
            <a:solidFill>
              <a:srgbClr val="E6E9EF"/>
            </a:solidFill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84" name="Rectangle 16"/>
          <p:cNvSpPr>
            <a:spLocks noChangeArrowheads="1"/>
          </p:cNvSpPr>
          <p:nvPr/>
        </p:nvSpPr>
        <p:spPr bwMode="auto">
          <a:xfrm>
            <a:off x="1558925" y="1042988"/>
            <a:ext cx="6315075" cy="501015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tr-TR"/>
          </a:p>
        </p:txBody>
      </p:sp>
      <p:grpSp>
        <p:nvGrpSpPr>
          <p:cNvPr id="2" name="Group 17"/>
          <p:cNvGrpSpPr>
            <a:grpSpLocks/>
          </p:cNvGrpSpPr>
          <p:nvPr/>
        </p:nvGrpSpPr>
        <p:grpSpPr bwMode="auto">
          <a:xfrm>
            <a:off x="1558925" y="3502025"/>
            <a:ext cx="2589213" cy="2181225"/>
            <a:chOff x="982" y="2206"/>
            <a:chExt cx="1631" cy="1374"/>
          </a:xfrm>
        </p:grpSpPr>
        <p:sp>
          <p:nvSpPr>
            <p:cNvPr id="83986" name="Freeform 18"/>
            <p:cNvSpPr>
              <a:spLocks/>
            </p:cNvSpPr>
            <p:nvPr/>
          </p:nvSpPr>
          <p:spPr bwMode="auto">
            <a:xfrm>
              <a:off x="982" y="2206"/>
              <a:ext cx="1631" cy="1374"/>
            </a:xfrm>
            <a:custGeom>
              <a:avLst/>
              <a:gdLst/>
              <a:ahLst/>
              <a:cxnLst>
                <a:cxn ang="0">
                  <a:pos x="1631" y="0"/>
                </a:cxn>
                <a:cxn ang="0">
                  <a:pos x="0" y="0"/>
                </a:cxn>
                <a:cxn ang="0">
                  <a:pos x="0" y="1374"/>
                </a:cxn>
                <a:cxn ang="0">
                  <a:pos x="1631" y="0"/>
                </a:cxn>
              </a:cxnLst>
              <a:rect l="0" t="0" r="r" b="b"/>
              <a:pathLst>
                <a:path w="1631" h="1374">
                  <a:moveTo>
                    <a:pt x="1631" y="0"/>
                  </a:moveTo>
                  <a:lnTo>
                    <a:pt x="0" y="0"/>
                  </a:lnTo>
                  <a:lnTo>
                    <a:pt x="0" y="1374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2CFE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83987" name="Rectangle 19"/>
            <p:cNvSpPr>
              <a:spLocks noChangeArrowheads="1"/>
            </p:cNvSpPr>
            <p:nvPr/>
          </p:nvSpPr>
          <p:spPr bwMode="auto">
            <a:xfrm>
              <a:off x="1223" y="2459"/>
              <a:ext cx="561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Arial" charset="0"/>
                </a:rPr>
                <a:t>Producer</a:t>
              </a:r>
              <a:endParaRPr lang="en-US"/>
            </a:p>
          </p:txBody>
        </p:sp>
        <p:sp>
          <p:nvSpPr>
            <p:cNvPr id="83988" name="Rectangle 20"/>
            <p:cNvSpPr>
              <a:spLocks noChangeArrowheads="1"/>
            </p:cNvSpPr>
            <p:nvPr/>
          </p:nvSpPr>
          <p:spPr bwMode="auto">
            <a:xfrm>
              <a:off x="1276" y="2614"/>
              <a:ext cx="465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Arial" charset="0"/>
                </a:rPr>
                <a:t>surplus</a:t>
              </a:r>
              <a:endParaRPr lang="en-US"/>
            </a:p>
          </p:txBody>
        </p:sp>
      </p:grpSp>
      <p:grpSp>
        <p:nvGrpSpPr>
          <p:cNvPr id="3" name="Group 21"/>
          <p:cNvGrpSpPr>
            <a:grpSpLocks/>
          </p:cNvGrpSpPr>
          <p:nvPr/>
        </p:nvGrpSpPr>
        <p:grpSpPr bwMode="auto">
          <a:xfrm>
            <a:off x="1558925" y="1320800"/>
            <a:ext cx="2589213" cy="2181225"/>
            <a:chOff x="982" y="832"/>
            <a:chExt cx="1631" cy="1374"/>
          </a:xfrm>
        </p:grpSpPr>
        <p:sp>
          <p:nvSpPr>
            <p:cNvPr id="83990" name="Freeform 22"/>
            <p:cNvSpPr>
              <a:spLocks/>
            </p:cNvSpPr>
            <p:nvPr/>
          </p:nvSpPr>
          <p:spPr bwMode="auto">
            <a:xfrm>
              <a:off x="982" y="832"/>
              <a:ext cx="1631" cy="1374"/>
            </a:xfrm>
            <a:custGeom>
              <a:avLst/>
              <a:gdLst/>
              <a:ahLst/>
              <a:cxnLst>
                <a:cxn ang="0">
                  <a:pos x="1631" y="1374"/>
                </a:cxn>
                <a:cxn ang="0">
                  <a:pos x="0" y="1374"/>
                </a:cxn>
                <a:cxn ang="0">
                  <a:pos x="0" y="0"/>
                </a:cxn>
                <a:cxn ang="0">
                  <a:pos x="1631" y="1374"/>
                </a:cxn>
              </a:cxnLst>
              <a:rect l="0" t="0" r="r" b="b"/>
              <a:pathLst>
                <a:path w="1631" h="1374">
                  <a:moveTo>
                    <a:pt x="1631" y="1374"/>
                  </a:moveTo>
                  <a:lnTo>
                    <a:pt x="0" y="1374"/>
                  </a:lnTo>
                  <a:lnTo>
                    <a:pt x="0" y="0"/>
                  </a:lnTo>
                  <a:lnTo>
                    <a:pt x="1631" y="1374"/>
                  </a:lnTo>
                  <a:close/>
                </a:path>
              </a:pathLst>
            </a:custGeom>
            <a:solidFill>
              <a:srgbClr val="B4D9F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83991" name="Rectangle 23"/>
            <p:cNvSpPr>
              <a:spLocks noChangeArrowheads="1"/>
            </p:cNvSpPr>
            <p:nvPr/>
          </p:nvSpPr>
          <p:spPr bwMode="auto">
            <a:xfrm>
              <a:off x="1188" y="1693"/>
              <a:ext cx="631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Arial" charset="0"/>
                </a:rPr>
                <a:t>Consumer</a:t>
              </a:r>
              <a:endParaRPr lang="en-US"/>
            </a:p>
          </p:txBody>
        </p:sp>
        <p:sp>
          <p:nvSpPr>
            <p:cNvPr id="83992" name="Rectangle 24"/>
            <p:cNvSpPr>
              <a:spLocks noChangeArrowheads="1"/>
            </p:cNvSpPr>
            <p:nvPr/>
          </p:nvSpPr>
          <p:spPr bwMode="auto">
            <a:xfrm>
              <a:off x="1276" y="1848"/>
              <a:ext cx="465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Arial" charset="0"/>
                </a:rPr>
                <a:t>surplus</a:t>
              </a:r>
              <a:endParaRPr lang="en-US"/>
            </a:p>
          </p:txBody>
        </p:sp>
      </p:grpSp>
      <p:sp>
        <p:nvSpPr>
          <p:cNvPr id="83993" name="Freeform 25"/>
          <p:cNvSpPr>
            <a:spLocks/>
          </p:cNvSpPr>
          <p:nvPr/>
        </p:nvSpPr>
        <p:spPr bwMode="auto">
          <a:xfrm>
            <a:off x="1558925" y="1042988"/>
            <a:ext cx="6315075" cy="50101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156"/>
              </a:cxn>
              <a:cxn ang="0">
                <a:pos x="3978" y="3156"/>
              </a:cxn>
            </a:cxnLst>
            <a:rect l="0" t="0" r="r" b="b"/>
            <a:pathLst>
              <a:path w="3978" h="3156">
                <a:moveTo>
                  <a:pt x="0" y="0"/>
                </a:moveTo>
                <a:lnTo>
                  <a:pt x="0" y="3156"/>
                </a:lnTo>
                <a:lnTo>
                  <a:pt x="3978" y="3156"/>
                </a:lnTo>
              </a:path>
            </a:pathLst>
          </a:custGeom>
          <a:noFill/>
          <a:ln w="190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tr-TR"/>
          </a:p>
        </p:txBody>
      </p:sp>
      <p:sp>
        <p:nvSpPr>
          <p:cNvPr id="83994" name="Rectangle 26"/>
          <p:cNvSpPr>
            <a:spLocks noChangeArrowheads="1"/>
          </p:cNvSpPr>
          <p:nvPr/>
        </p:nvSpPr>
        <p:spPr bwMode="auto">
          <a:xfrm>
            <a:off x="989013" y="1030288"/>
            <a:ext cx="579437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600" b="1">
                <a:solidFill>
                  <a:srgbClr val="000000"/>
                </a:solidFill>
                <a:latin typeface="Arial" charset="0"/>
              </a:rPr>
              <a:t>Price</a:t>
            </a:r>
            <a:endParaRPr lang="en-US"/>
          </a:p>
        </p:txBody>
      </p:sp>
      <p:sp>
        <p:nvSpPr>
          <p:cNvPr id="83995" name="Rectangle 27"/>
          <p:cNvSpPr>
            <a:spLocks noChangeArrowheads="1"/>
          </p:cNvSpPr>
          <p:nvPr/>
        </p:nvSpPr>
        <p:spPr bwMode="auto">
          <a:xfrm>
            <a:off x="1354138" y="6119813"/>
            <a:ext cx="201612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600">
                <a:solidFill>
                  <a:srgbClr val="000000"/>
                </a:solidFill>
                <a:latin typeface="Arial" charset="0"/>
              </a:rPr>
              <a:t>0</a:t>
            </a:r>
            <a:endParaRPr lang="en-US"/>
          </a:p>
        </p:txBody>
      </p:sp>
      <p:sp>
        <p:nvSpPr>
          <p:cNvPr id="83996" name="Rectangle 28"/>
          <p:cNvSpPr>
            <a:spLocks noChangeArrowheads="1"/>
          </p:cNvSpPr>
          <p:nvPr/>
        </p:nvSpPr>
        <p:spPr bwMode="auto">
          <a:xfrm>
            <a:off x="7062788" y="6113463"/>
            <a:ext cx="909637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600" b="1">
                <a:solidFill>
                  <a:srgbClr val="000000"/>
                </a:solidFill>
                <a:latin typeface="Arial" charset="0"/>
              </a:rPr>
              <a:t>Quantity</a:t>
            </a:r>
            <a:endParaRPr lang="en-US"/>
          </a:p>
        </p:txBody>
      </p:sp>
      <p:grpSp>
        <p:nvGrpSpPr>
          <p:cNvPr id="4" name="Group 29"/>
          <p:cNvGrpSpPr>
            <a:grpSpLocks/>
          </p:cNvGrpSpPr>
          <p:nvPr/>
        </p:nvGrpSpPr>
        <p:grpSpPr bwMode="auto">
          <a:xfrm>
            <a:off x="500063" y="3363913"/>
            <a:ext cx="4224337" cy="3278187"/>
            <a:chOff x="315" y="2119"/>
            <a:chExt cx="2661" cy="2065"/>
          </a:xfrm>
        </p:grpSpPr>
        <p:sp>
          <p:nvSpPr>
            <p:cNvPr id="83998" name="Freeform 30"/>
            <p:cNvSpPr>
              <a:spLocks/>
            </p:cNvSpPr>
            <p:nvPr/>
          </p:nvSpPr>
          <p:spPr bwMode="auto">
            <a:xfrm>
              <a:off x="994" y="2206"/>
              <a:ext cx="1619" cy="160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19" y="0"/>
                </a:cxn>
                <a:cxn ang="0">
                  <a:pos x="1619" y="1607"/>
                </a:cxn>
              </a:cxnLst>
              <a:rect l="0" t="0" r="r" b="b"/>
              <a:pathLst>
                <a:path w="1619" h="1607">
                  <a:moveTo>
                    <a:pt x="0" y="0"/>
                  </a:moveTo>
                  <a:lnTo>
                    <a:pt x="1619" y="0"/>
                  </a:lnTo>
                  <a:lnTo>
                    <a:pt x="1619" y="1607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grpSp>
          <p:nvGrpSpPr>
            <p:cNvPr id="5" name="Group 31"/>
            <p:cNvGrpSpPr>
              <a:grpSpLocks/>
            </p:cNvGrpSpPr>
            <p:nvPr/>
          </p:nvGrpSpPr>
          <p:grpSpPr bwMode="auto">
            <a:xfrm>
              <a:off x="315" y="2119"/>
              <a:ext cx="673" cy="329"/>
              <a:chOff x="315" y="2119"/>
              <a:chExt cx="673" cy="329"/>
            </a:xfrm>
          </p:grpSpPr>
          <p:sp>
            <p:nvSpPr>
              <p:cNvPr id="84000" name="Rectangle 32"/>
              <p:cNvSpPr>
                <a:spLocks noChangeArrowheads="1"/>
              </p:cNvSpPr>
              <p:nvPr/>
            </p:nvSpPr>
            <p:spPr bwMode="auto">
              <a:xfrm>
                <a:off x="315" y="2119"/>
                <a:ext cx="673" cy="1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600">
                    <a:solidFill>
                      <a:srgbClr val="000000"/>
                    </a:solidFill>
                    <a:latin typeface="Arial" charset="0"/>
                  </a:rPr>
                  <a:t>Equilibrium</a:t>
                </a:r>
                <a:endParaRPr lang="en-US"/>
              </a:p>
            </p:txBody>
          </p:sp>
          <p:sp>
            <p:nvSpPr>
              <p:cNvPr id="84001" name="Rectangle 33"/>
              <p:cNvSpPr>
                <a:spLocks noChangeArrowheads="1"/>
              </p:cNvSpPr>
              <p:nvPr/>
            </p:nvSpPr>
            <p:spPr bwMode="auto">
              <a:xfrm>
                <a:off x="657" y="2274"/>
                <a:ext cx="327" cy="1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600">
                    <a:solidFill>
                      <a:srgbClr val="000000"/>
                    </a:solidFill>
                    <a:latin typeface="Arial" charset="0"/>
                  </a:rPr>
                  <a:t>price</a:t>
                </a:r>
                <a:endParaRPr lang="en-US"/>
              </a:p>
            </p:txBody>
          </p:sp>
        </p:grpSp>
        <p:sp>
          <p:nvSpPr>
            <p:cNvPr id="84002" name="Rectangle 34"/>
            <p:cNvSpPr>
              <a:spLocks noChangeArrowheads="1"/>
            </p:cNvSpPr>
            <p:nvPr/>
          </p:nvSpPr>
          <p:spPr bwMode="auto">
            <a:xfrm>
              <a:off x="2303" y="3855"/>
              <a:ext cx="673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Arial" charset="0"/>
                </a:rPr>
                <a:t>Equilibrium</a:t>
              </a:r>
              <a:endParaRPr lang="en-US"/>
            </a:p>
          </p:txBody>
        </p:sp>
        <p:sp>
          <p:nvSpPr>
            <p:cNvPr id="84003" name="Rectangle 35"/>
            <p:cNvSpPr>
              <a:spLocks noChangeArrowheads="1"/>
            </p:cNvSpPr>
            <p:nvPr/>
          </p:nvSpPr>
          <p:spPr bwMode="auto">
            <a:xfrm>
              <a:off x="2392" y="4010"/>
              <a:ext cx="485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Arial" charset="0"/>
                </a:rPr>
                <a:t>quantity</a:t>
              </a:r>
              <a:endParaRPr lang="en-US"/>
            </a:p>
          </p:txBody>
        </p:sp>
      </p:grpSp>
      <p:grpSp>
        <p:nvGrpSpPr>
          <p:cNvPr id="6" name="Group 36"/>
          <p:cNvGrpSpPr>
            <a:grpSpLocks/>
          </p:cNvGrpSpPr>
          <p:nvPr/>
        </p:nvGrpSpPr>
        <p:grpSpPr bwMode="auto">
          <a:xfrm>
            <a:off x="1558925" y="1914525"/>
            <a:ext cx="5145088" cy="3768725"/>
            <a:chOff x="982" y="1206"/>
            <a:chExt cx="3241" cy="2374"/>
          </a:xfrm>
        </p:grpSpPr>
        <p:sp>
          <p:nvSpPr>
            <p:cNvPr id="84005" name="Line 37"/>
            <p:cNvSpPr>
              <a:spLocks noChangeShapeType="1"/>
            </p:cNvSpPr>
            <p:nvPr/>
          </p:nvSpPr>
          <p:spPr bwMode="auto">
            <a:xfrm flipV="1">
              <a:off x="982" y="1263"/>
              <a:ext cx="2729" cy="2317"/>
            </a:xfrm>
            <a:prstGeom prst="line">
              <a:avLst/>
            </a:prstGeom>
            <a:noFill/>
            <a:ln w="55563">
              <a:solidFill>
                <a:srgbClr val="5F161D"/>
              </a:solidFill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84006" name="Rectangle 38"/>
            <p:cNvSpPr>
              <a:spLocks noChangeArrowheads="1"/>
            </p:cNvSpPr>
            <p:nvPr/>
          </p:nvSpPr>
          <p:spPr bwMode="auto">
            <a:xfrm>
              <a:off x="3788" y="1206"/>
              <a:ext cx="435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Arial" charset="0"/>
                </a:rPr>
                <a:t>Supply</a:t>
              </a:r>
              <a:endParaRPr lang="en-US"/>
            </a:p>
          </p:txBody>
        </p:sp>
      </p:grpSp>
      <p:grpSp>
        <p:nvGrpSpPr>
          <p:cNvPr id="7" name="Group 39"/>
          <p:cNvGrpSpPr>
            <a:grpSpLocks/>
          </p:cNvGrpSpPr>
          <p:nvPr/>
        </p:nvGrpSpPr>
        <p:grpSpPr bwMode="auto">
          <a:xfrm>
            <a:off x="1558925" y="1320800"/>
            <a:ext cx="5278438" cy="3841750"/>
            <a:chOff x="982" y="832"/>
            <a:chExt cx="3325" cy="2420"/>
          </a:xfrm>
        </p:grpSpPr>
        <p:sp>
          <p:nvSpPr>
            <p:cNvPr id="84008" name="Line 40"/>
            <p:cNvSpPr>
              <a:spLocks noChangeShapeType="1"/>
            </p:cNvSpPr>
            <p:nvPr/>
          </p:nvSpPr>
          <p:spPr bwMode="auto">
            <a:xfrm>
              <a:off x="982" y="832"/>
              <a:ext cx="2729" cy="2306"/>
            </a:xfrm>
            <a:prstGeom prst="line">
              <a:avLst/>
            </a:prstGeom>
            <a:noFill/>
            <a:ln w="55563">
              <a:solidFill>
                <a:srgbClr val="004C9F"/>
              </a:solidFill>
              <a:round/>
              <a:headEnd/>
              <a:tailE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84009" name="Rectangle 41"/>
            <p:cNvSpPr>
              <a:spLocks noChangeArrowheads="1"/>
            </p:cNvSpPr>
            <p:nvPr/>
          </p:nvSpPr>
          <p:spPr bwMode="auto">
            <a:xfrm>
              <a:off x="3784" y="3078"/>
              <a:ext cx="523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Arial" charset="0"/>
                </a:rPr>
                <a:t>Demand</a:t>
              </a:r>
              <a:endParaRPr lang="en-US"/>
            </a:p>
          </p:txBody>
        </p:sp>
      </p:grpSp>
      <p:grpSp>
        <p:nvGrpSpPr>
          <p:cNvPr id="8" name="Group 42"/>
          <p:cNvGrpSpPr>
            <a:grpSpLocks/>
          </p:cNvGrpSpPr>
          <p:nvPr/>
        </p:nvGrpSpPr>
        <p:grpSpPr bwMode="auto">
          <a:xfrm>
            <a:off x="1504950" y="1116013"/>
            <a:ext cx="4545013" cy="4819650"/>
            <a:chOff x="948" y="703"/>
            <a:chExt cx="2863" cy="3036"/>
          </a:xfrm>
        </p:grpSpPr>
        <p:grpSp>
          <p:nvGrpSpPr>
            <p:cNvPr id="9" name="Group 43"/>
            <p:cNvGrpSpPr>
              <a:grpSpLocks/>
            </p:cNvGrpSpPr>
            <p:nvPr/>
          </p:nvGrpSpPr>
          <p:grpSpPr bwMode="auto">
            <a:xfrm>
              <a:off x="948" y="703"/>
              <a:ext cx="236" cy="174"/>
              <a:chOff x="948" y="703"/>
              <a:chExt cx="236" cy="174"/>
            </a:xfrm>
          </p:grpSpPr>
          <p:sp>
            <p:nvSpPr>
              <p:cNvPr id="84012" name="Oval 44"/>
              <p:cNvSpPr>
                <a:spLocks noChangeArrowheads="1"/>
              </p:cNvSpPr>
              <p:nvPr/>
            </p:nvSpPr>
            <p:spPr bwMode="auto">
              <a:xfrm>
                <a:off x="948" y="785"/>
                <a:ext cx="81" cy="82"/>
              </a:xfrm>
              <a:prstGeom prst="ellipse">
                <a:avLst/>
              </a:pr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84013" name="Rectangle 45"/>
              <p:cNvSpPr>
                <a:spLocks noChangeArrowheads="1"/>
              </p:cNvSpPr>
              <p:nvPr/>
            </p:nvSpPr>
            <p:spPr bwMode="auto">
              <a:xfrm>
                <a:off x="1042" y="703"/>
                <a:ext cx="142" cy="1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600">
                    <a:solidFill>
                      <a:srgbClr val="000000"/>
                    </a:solidFill>
                    <a:latin typeface="Arial" charset="0"/>
                  </a:rPr>
                  <a:t>A</a:t>
                </a:r>
                <a:endParaRPr lang="en-US"/>
              </a:p>
            </p:txBody>
          </p:sp>
        </p:grpSp>
        <p:grpSp>
          <p:nvGrpSpPr>
            <p:cNvPr id="10" name="Group 46"/>
            <p:cNvGrpSpPr>
              <a:grpSpLocks/>
            </p:cNvGrpSpPr>
            <p:nvPr/>
          </p:nvGrpSpPr>
          <p:grpSpPr bwMode="auto">
            <a:xfrm>
              <a:off x="948" y="1098"/>
              <a:ext cx="2863" cy="2641"/>
              <a:chOff x="948" y="1098"/>
              <a:chExt cx="2863" cy="2641"/>
            </a:xfrm>
          </p:grpSpPr>
          <p:grpSp>
            <p:nvGrpSpPr>
              <p:cNvPr id="11" name="Group 47"/>
              <p:cNvGrpSpPr>
                <a:grpSpLocks/>
              </p:cNvGrpSpPr>
              <p:nvPr/>
            </p:nvGrpSpPr>
            <p:grpSpPr bwMode="auto">
              <a:xfrm>
                <a:off x="948" y="3534"/>
                <a:ext cx="240" cy="205"/>
                <a:chOff x="948" y="3534"/>
                <a:chExt cx="240" cy="205"/>
              </a:xfrm>
            </p:grpSpPr>
            <p:sp>
              <p:nvSpPr>
                <p:cNvPr id="84016" name="Oval 48"/>
                <p:cNvSpPr>
                  <a:spLocks noChangeArrowheads="1"/>
                </p:cNvSpPr>
                <p:nvPr/>
              </p:nvSpPr>
              <p:spPr bwMode="auto">
                <a:xfrm>
                  <a:off x="948" y="3534"/>
                  <a:ext cx="81" cy="81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tr-TR"/>
                </a:p>
              </p:txBody>
            </p:sp>
            <p:sp>
              <p:nvSpPr>
                <p:cNvPr id="84017" name="Rectangle 49"/>
                <p:cNvSpPr>
                  <a:spLocks noChangeArrowheads="1"/>
                </p:cNvSpPr>
                <p:nvPr/>
              </p:nvSpPr>
              <p:spPr bwMode="auto">
                <a:xfrm>
                  <a:off x="1038" y="3565"/>
                  <a:ext cx="150" cy="17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600">
                      <a:solidFill>
                        <a:srgbClr val="000000"/>
                      </a:solidFill>
                      <a:latin typeface="Arial" charset="0"/>
                    </a:rPr>
                    <a:t>C</a:t>
                  </a:r>
                  <a:endParaRPr lang="en-US"/>
                </a:p>
              </p:txBody>
            </p:sp>
          </p:grpSp>
          <p:grpSp>
            <p:nvGrpSpPr>
              <p:cNvPr id="12" name="Group 50"/>
              <p:cNvGrpSpPr>
                <a:grpSpLocks/>
              </p:cNvGrpSpPr>
              <p:nvPr/>
            </p:nvGrpSpPr>
            <p:grpSpPr bwMode="auto">
              <a:xfrm>
                <a:off x="3661" y="3103"/>
                <a:ext cx="142" cy="261"/>
                <a:chOff x="3661" y="3103"/>
                <a:chExt cx="142" cy="261"/>
              </a:xfrm>
            </p:grpSpPr>
            <p:sp>
              <p:nvSpPr>
                <p:cNvPr id="84019" name="Oval 51"/>
                <p:cNvSpPr>
                  <a:spLocks noChangeArrowheads="1"/>
                </p:cNvSpPr>
                <p:nvPr/>
              </p:nvSpPr>
              <p:spPr bwMode="auto">
                <a:xfrm>
                  <a:off x="3676" y="3103"/>
                  <a:ext cx="81" cy="70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tr-TR"/>
                </a:p>
              </p:txBody>
            </p:sp>
            <p:sp>
              <p:nvSpPr>
                <p:cNvPr id="84020" name="Rectangle 52"/>
                <p:cNvSpPr>
                  <a:spLocks noChangeArrowheads="1"/>
                </p:cNvSpPr>
                <p:nvPr/>
              </p:nvSpPr>
              <p:spPr bwMode="auto">
                <a:xfrm>
                  <a:off x="3661" y="3190"/>
                  <a:ext cx="142" cy="17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600">
                      <a:solidFill>
                        <a:srgbClr val="000000"/>
                      </a:solidFill>
                      <a:latin typeface="Arial" charset="0"/>
                    </a:rPr>
                    <a:t>B</a:t>
                  </a:r>
                  <a:endParaRPr lang="en-US"/>
                </a:p>
              </p:txBody>
            </p:sp>
          </p:grpSp>
          <p:grpSp>
            <p:nvGrpSpPr>
              <p:cNvPr id="13" name="Group 53"/>
              <p:cNvGrpSpPr>
                <a:grpSpLocks/>
              </p:cNvGrpSpPr>
              <p:nvPr/>
            </p:nvGrpSpPr>
            <p:grpSpPr bwMode="auto">
              <a:xfrm>
                <a:off x="3661" y="1098"/>
                <a:ext cx="150" cy="200"/>
                <a:chOff x="3661" y="1098"/>
                <a:chExt cx="150" cy="200"/>
              </a:xfrm>
            </p:grpSpPr>
            <p:sp>
              <p:nvSpPr>
                <p:cNvPr id="84022" name="Oval 54"/>
                <p:cNvSpPr>
                  <a:spLocks noChangeArrowheads="1"/>
                </p:cNvSpPr>
                <p:nvPr/>
              </p:nvSpPr>
              <p:spPr bwMode="auto">
                <a:xfrm>
                  <a:off x="3676" y="1228"/>
                  <a:ext cx="81" cy="70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tr-TR"/>
                </a:p>
              </p:txBody>
            </p:sp>
            <p:sp>
              <p:nvSpPr>
                <p:cNvPr id="84023" name="Rectangle 55"/>
                <p:cNvSpPr>
                  <a:spLocks noChangeArrowheads="1"/>
                </p:cNvSpPr>
                <p:nvPr/>
              </p:nvSpPr>
              <p:spPr bwMode="auto">
                <a:xfrm>
                  <a:off x="3661" y="1098"/>
                  <a:ext cx="150" cy="17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600">
                      <a:solidFill>
                        <a:srgbClr val="000000"/>
                      </a:solidFill>
                      <a:latin typeface="Arial" charset="0"/>
                    </a:rPr>
                    <a:t>D</a:t>
                  </a:r>
                  <a:endParaRPr lang="en-US"/>
                </a:p>
              </p:txBody>
            </p:sp>
          </p:grpSp>
          <p:grpSp>
            <p:nvGrpSpPr>
              <p:cNvPr id="14" name="Group 56"/>
              <p:cNvGrpSpPr>
                <a:grpSpLocks/>
              </p:cNvGrpSpPr>
              <p:nvPr/>
            </p:nvGrpSpPr>
            <p:grpSpPr bwMode="auto">
              <a:xfrm>
                <a:off x="2566" y="2150"/>
                <a:ext cx="271" cy="174"/>
                <a:chOff x="2566" y="2150"/>
                <a:chExt cx="271" cy="174"/>
              </a:xfrm>
            </p:grpSpPr>
            <p:sp>
              <p:nvSpPr>
                <p:cNvPr id="84025" name="Oval 57"/>
                <p:cNvSpPr>
                  <a:spLocks noChangeArrowheads="1"/>
                </p:cNvSpPr>
                <p:nvPr/>
              </p:nvSpPr>
              <p:spPr bwMode="auto">
                <a:xfrm>
                  <a:off x="2566" y="2160"/>
                  <a:ext cx="81" cy="81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tr-TR"/>
                </a:p>
              </p:txBody>
            </p:sp>
            <p:sp>
              <p:nvSpPr>
                <p:cNvPr id="84026" name="Rectangle 58"/>
                <p:cNvSpPr>
                  <a:spLocks noChangeArrowheads="1"/>
                </p:cNvSpPr>
                <p:nvPr/>
              </p:nvSpPr>
              <p:spPr bwMode="auto">
                <a:xfrm>
                  <a:off x="2695" y="2150"/>
                  <a:ext cx="142" cy="17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600">
                      <a:solidFill>
                        <a:srgbClr val="000000"/>
                      </a:solidFill>
                      <a:latin typeface="Arial" charset="0"/>
                    </a:rPr>
                    <a:t>E</a:t>
                  </a:r>
                  <a:endParaRPr lang="en-US"/>
                </a:p>
              </p:txBody>
            </p:sp>
          </p:grpSp>
        </p:grpSp>
      </p:grpSp>
      <p:sp>
        <p:nvSpPr>
          <p:cNvPr id="84027" name="Text Box 59"/>
          <p:cNvSpPr txBox="1">
            <a:spLocks noChangeArrowheads="1"/>
          </p:cNvSpPr>
          <p:nvPr/>
        </p:nvSpPr>
        <p:spPr bwMode="auto">
          <a:xfrm>
            <a:off x="6565900" y="6675438"/>
            <a:ext cx="1746250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en-US" sz="800" b="1">
                <a:solidFill>
                  <a:srgbClr val="411D72"/>
                </a:solidFill>
                <a:latin typeface="Arial" charset="0"/>
              </a:rPr>
              <a:t>Copyright©2010  South-Western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 and welfare</a:t>
            </a:r>
            <a:endParaRPr lang="tr-T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sz="3200" dirty="0"/>
              <a:t>All scarce goods must be rationed</a:t>
            </a:r>
          </a:p>
        </p:txBody>
      </p:sp>
      <p:sp>
        <p:nvSpPr>
          <p:cNvPr id="116739" name="Rectangle 3"/>
          <p:cNvSpPr>
            <a:spLocks noGrp="1" noChangeArrowheads="1"/>
          </p:cNvSpPr>
          <p:nvPr>
            <p:ph sz="quarter" idx="1"/>
          </p:nvPr>
        </p:nvSpPr>
        <p:spPr>
          <a:ln/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That means some consumers will go without.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There are also other ways to ration/allocate: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Beauty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Seniority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“Fist come, first served”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Lottery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Equal shares for all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“Might makes right”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sz="2000" dirty="0"/>
              <a:t>Merit</a:t>
            </a:r>
          </a:p>
        </p:txBody>
      </p:sp>
    </p:spTree>
    <p:extLst>
      <p:ext uri="{BB962C8B-B14F-4D97-AF65-F5344CB8AC3E}">
        <p14:creationId xmlns:p14="http://schemas.microsoft.com/office/powerpoint/2010/main" val="1401820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39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 come first serve: Another example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Linestanding.com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775767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 come first serve: Another example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Linestanding.com</a:t>
            </a:r>
          </a:p>
          <a:p>
            <a:endParaRPr lang="en-US" dirty="0"/>
          </a:p>
          <a:p>
            <a:r>
              <a:rPr lang="en-US" dirty="0"/>
              <a:t>“… meant frustration for some environmentalists. When a group of them showed up for the congressional hearing on climate change, they couldn’t get in. The lobbyists’ paid stand-ins had already staked out all the available seats in the hearing room.”</a:t>
            </a:r>
          </a:p>
          <a:p>
            <a:pPr>
              <a:buNone/>
            </a:pPr>
            <a:r>
              <a:rPr lang="en-US" dirty="0"/>
              <a:t>	(From “What Money Can’t Buy: Moral Limits of Markets” by Michael </a:t>
            </a:r>
            <a:r>
              <a:rPr lang="en-US" dirty="0" err="1"/>
              <a:t>Sandel</a:t>
            </a:r>
            <a:r>
              <a:rPr lang="en-US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16861172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difficult question</a:t>
            </a:r>
            <a:endParaRPr lang="tr-T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624855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Gary Becker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b="1" dirty="0"/>
              <a:t>Gary</a:t>
            </a:r>
            <a:r>
              <a:rPr lang="en-US" sz="2000" dirty="0"/>
              <a:t> Stanley </a:t>
            </a:r>
            <a:r>
              <a:rPr lang="en-US" sz="2000" b="1" dirty="0"/>
              <a:t>Becker</a:t>
            </a:r>
            <a:r>
              <a:rPr lang="en-US" sz="2000" dirty="0"/>
              <a:t> 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/>
              <a:t>(December 2, 1930 – May 3, 2014): 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He won the  Nobel Prize in Economics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in 1992.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He was one of the first economists to go into research questions that were traditionally considered topics belonging to </a:t>
            </a:r>
            <a:r>
              <a:rPr lang="en-US" sz="2400" dirty="0">
                <a:hlinkClick r:id="rId2" tooltip="Sociology"/>
              </a:rPr>
              <a:t>sociology</a:t>
            </a:r>
            <a:r>
              <a:rPr lang="en-US" sz="2400" dirty="0"/>
              <a:t>, including </a:t>
            </a:r>
            <a:r>
              <a:rPr lang="en-US" sz="2400" dirty="0">
                <a:hlinkClick r:id="rId3" tooltip="Racial discrimination"/>
              </a:rPr>
              <a:t>racial discrimination</a:t>
            </a:r>
            <a:r>
              <a:rPr lang="en-US" sz="2400" dirty="0"/>
              <a:t>, </a:t>
            </a:r>
            <a:r>
              <a:rPr lang="en-US" sz="2400" dirty="0">
                <a:hlinkClick r:id="rId4" tooltip="Crime"/>
              </a:rPr>
              <a:t>crime</a:t>
            </a:r>
            <a:r>
              <a:rPr lang="en-US" sz="2400" dirty="0"/>
              <a:t>, family organization, and </a:t>
            </a:r>
            <a:r>
              <a:rPr lang="en-US" sz="2400" dirty="0">
                <a:hlinkClick r:id="rId5" tooltip="Drug addiction"/>
              </a:rPr>
              <a:t>drug addiction</a:t>
            </a:r>
            <a:r>
              <a:rPr lang="en-US" sz="2400" dirty="0"/>
              <a:t> (see </a:t>
            </a:r>
            <a:r>
              <a:rPr lang="en-US" sz="2400" dirty="0">
                <a:hlinkClick r:id="rId6" tooltip="Rational addiction"/>
              </a:rPr>
              <a:t>Rational addiction</a:t>
            </a:r>
            <a:r>
              <a:rPr lang="en-US" sz="2400" dirty="0"/>
              <a:t>). 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According to the </a:t>
            </a:r>
            <a:r>
              <a:rPr lang="en-US" sz="2400" dirty="0" err="1"/>
              <a:t>Beckerian</a:t>
            </a:r>
            <a:r>
              <a:rPr lang="en-US" sz="2400" dirty="0"/>
              <a:t> view, many different types of human behavior can be seen as rational and utility maximizing, even </a:t>
            </a:r>
            <a:r>
              <a:rPr lang="en-US" sz="2400" dirty="0">
                <a:hlinkClick r:id="rId7" tooltip="Altruistic behavior"/>
              </a:rPr>
              <a:t>altruistic behavior</a:t>
            </a:r>
            <a:r>
              <a:rPr lang="en-US" sz="2400" dirty="0"/>
              <a:t>. 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What Limits to Using Money Prices to Buy and Sell?</a:t>
            </a:r>
            <a:endParaRPr lang="tr-TR" sz="2400" dirty="0"/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072066" y="428604"/>
            <a:ext cx="3873423" cy="25841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311383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you view on this?</a:t>
            </a:r>
            <a:endParaRPr lang="tr-TR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Buy and sell human organs (kidneys)?</a:t>
            </a:r>
          </a:p>
        </p:txBody>
      </p:sp>
    </p:spTree>
    <p:extLst>
      <p:ext uri="{BB962C8B-B14F-4D97-AF65-F5344CB8AC3E}">
        <p14:creationId xmlns:p14="http://schemas.microsoft.com/office/powerpoint/2010/main" val="28879715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A case of inefficiency:</a:t>
            </a:r>
            <a:br>
              <a:rPr lang="en-US" sz="3200" dirty="0"/>
            </a:br>
            <a:r>
              <a:rPr lang="en-US" sz="3200" dirty="0"/>
              <a:t>Government control on prices</a:t>
            </a:r>
            <a:endParaRPr lang="tr-TR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A </a:t>
            </a:r>
            <a:r>
              <a:rPr lang="en-US" sz="2400" b="1" u="sng" dirty="0">
                <a:solidFill>
                  <a:srgbClr val="FF0000"/>
                </a:solidFill>
              </a:rPr>
              <a:t>price floor</a:t>
            </a:r>
            <a:r>
              <a:rPr lang="en-US" sz="2400" dirty="0"/>
              <a:t> (also known as a minimum price) is a legal minimum on the price of a good or service. 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If the government imposes a minimum price in a market, then the buying and selling price of the good cannot be lower than this minimum price.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An example is the minimum wage.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As a result of the minimum price, the quantity supplied exceeds the quantity demanded.</a:t>
            </a:r>
          </a:p>
        </p:txBody>
      </p:sp>
    </p:spTree>
    <p:extLst>
      <p:ext uri="{BB962C8B-B14F-4D97-AF65-F5344CB8AC3E}">
        <p14:creationId xmlns:p14="http://schemas.microsoft.com/office/powerpoint/2010/main" val="15293209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Freeform 2"/>
          <p:cNvSpPr>
            <a:spLocks/>
          </p:cNvSpPr>
          <p:nvPr/>
        </p:nvSpPr>
        <p:spPr bwMode="auto">
          <a:xfrm>
            <a:off x="2362200" y="4267200"/>
            <a:ext cx="2133600" cy="1066800"/>
          </a:xfrm>
          <a:custGeom>
            <a:avLst/>
            <a:gdLst>
              <a:gd name="T0" fmla="*/ 0 w 1344"/>
              <a:gd name="T1" fmla="*/ 672 h 672"/>
              <a:gd name="T2" fmla="*/ 0 w 1344"/>
              <a:gd name="T3" fmla="*/ 0 h 672"/>
              <a:gd name="T4" fmla="*/ 1344 w 1344"/>
              <a:gd name="T5" fmla="*/ 0 h 672"/>
              <a:gd name="T6" fmla="*/ 0 w 1344"/>
              <a:gd name="T7" fmla="*/ 672 h 672"/>
              <a:gd name="T8" fmla="*/ 0 60000 65536"/>
              <a:gd name="T9" fmla="*/ 0 60000 65536"/>
              <a:gd name="T10" fmla="*/ 0 60000 65536"/>
              <a:gd name="T11" fmla="*/ 0 60000 65536"/>
              <a:gd name="T12" fmla="*/ 0 w 1344"/>
              <a:gd name="T13" fmla="*/ 0 h 672"/>
              <a:gd name="T14" fmla="*/ 1344 w 1344"/>
              <a:gd name="T15" fmla="*/ 672 h 6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44" h="672">
                <a:moveTo>
                  <a:pt x="0" y="672"/>
                </a:moveTo>
                <a:lnTo>
                  <a:pt x="0" y="0"/>
                </a:lnTo>
                <a:lnTo>
                  <a:pt x="1344" y="0"/>
                </a:lnTo>
                <a:lnTo>
                  <a:pt x="0" y="672"/>
                </a:lnTo>
                <a:close/>
              </a:path>
            </a:pathLst>
          </a:custGeom>
          <a:solidFill>
            <a:srgbClr val="FF0000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sp>
        <p:nvSpPr>
          <p:cNvPr id="11267" name="Freeform 3"/>
          <p:cNvSpPr>
            <a:spLocks/>
          </p:cNvSpPr>
          <p:nvPr/>
        </p:nvSpPr>
        <p:spPr bwMode="auto">
          <a:xfrm>
            <a:off x="2362200" y="3124200"/>
            <a:ext cx="2133600" cy="1143000"/>
          </a:xfrm>
          <a:custGeom>
            <a:avLst/>
            <a:gdLst>
              <a:gd name="T0" fmla="*/ 0 w 1344"/>
              <a:gd name="T1" fmla="*/ 0 h 720"/>
              <a:gd name="T2" fmla="*/ 0 w 1344"/>
              <a:gd name="T3" fmla="*/ 720 h 720"/>
              <a:gd name="T4" fmla="*/ 1344 w 1344"/>
              <a:gd name="T5" fmla="*/ 720 h 720"/>
              <a:gd name="T6" fmla="*/ 0 w 1344"/>
              <a:gd name="T7" fmla="*/ 0 h 720"/>
              <a:gd name="T8" fmla="*/ 0 60000 65536"/>
              <a:gd name="T9" fmla="*/ 0 60000 65536"/>
              <a:gd name="T10" fmla="*/ 0 60000 65536"/>
              <a:gd name="T11" fmla="*/ 0 60000 65536"/>
              <a:gd name="T12" fmla="*/ 0 w 1344"/>
              <a:gd name="T13" fmla="*/ 0 h 720"/>
              <a:gd name="T14" fmla="*/ 1344 w 1344"/>
              <a:gd name="T15" fmla="*/ 720 h 72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44" h="720">
                <a:moveTo>
                  <a:pt x="0" y="0"/>
                </a:moveTo>
                <a:lnTo>
                  <a:pt x="0" y="720"/>
                </a:lnTo>
                <a:lnTo>
                  <a:pt x="1344" y="720"/>
                </a:lnTo>
                <a:lnTo>
                  <a:pt x="0" y="0"/>
                </a:lnTo>
                <a:close/>
              </a:path>
            </a:pathLst>
          </a:custGeom>
          <a:solidFill>
            <a:srgbClr val="FFCC00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title"/>
          </p:nvPr>
        </p:nvSpPr>
        <p:spPr>
          <a:xfrm>
            <a:off x="914400" y="274638"/>
            <a:ext cx="7772400" cy="1511288"/>
          </a:xfrm>
        </p:spPr>
        <p:txBody>
          <a:bodyPr>
            <a:noAutofit/>
          </a:bodyPr>
          <a:lstStyle/>
          <a:p>
            <a:pPr algn="ctr" eaLnBrk="1" hangingPunct="1"/>
            <a:r>
              <a:rPr lang="en-US" sz="3200" dirty="0"/>
              <a:t>Loss in Efficiency </a:t>
            </a:r>
            <a:br>
              <a:rPr lang="en-US" sz="3200" dirty="0"/>
            </a:br>
            <a:r>
              <a:rPr lang="en-US" sz="3200" dirty="0"/>
              <a:t>Too High of Price (Price Floor)</a:t>
            </a:r>
            <a:br>
              <a:rPr lang="en-US" sz="3200" dirty="0"/>
            </a:br>
            <a:r>
              <a:rPr lang="en-US" sz="3200" dirty="0"/>
              <a:t>Ex. Minimum wage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371600" y="2286000"/>
            <a:ext cx="6705600" cy="3994150"/>
            <a:chOff x="864" y="1440"/>
            <a:chExt cx="4224" cy="2516"/>
          </a:xfrm>
        </p:grpSpPr>
        <p:sp>
          <p:nvSpPr>
            <p:cNvPr id="11300" name="Line 6"/>
            <p:cNvSpPr>
              <a:spLocks noChangeShapeType="1"/>
            </p:cNvSpPr>
            <p:nvPr/>
          </p:nvSpPr>
          <p:spPr bwMode="auto">
            <a:xfrm>
              <a:off x="1488" y="1536"/>
              <a:ext cx="0" cy="211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301" name="Line 7"/>
            <p:cNvSpPr>
              <a:spLocks noChangeShapeType="1"/>
            </p:cNvSpPr>
            <p:nvPr/>
          </p:nvSpPr>
          <p:spPr bwMode="auto">
            <a:xfrm>
              <a:off x="1488" y="3648"/>
              <a:ext cx="288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302" name="Text Box 8"/>
            <p:cNvSpPr txBox="1">
              <a:spLocks noChangeArrowheads="1"/>
            </p:cNvSpPr>
            <p:nvPr/>
          </p:nvSpPr>
          <p:spPr bwMode="auto">
            <a:xfrm>
              <a:off x="864" y="1440"/>
              <a:ext cx="72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/>
                <a:t>Price</a:t>
              </a:r>
            </a:p>
          </p:txBody>
        </p:sp>
        <p:sp>
          <p:nvSpPr>
            <p:cNvPr id="11303" name="Text Box 9"/>
            <p:cNvSpPr txBox="1">
              <a:spLocks noChangeArrowheads="1"/>
            </p:cNvSpPr>
            <p:nvPr/>
          </p:nvSpPr>
          <p:spPr bwMode="auto">
            <a:xfrm>
              <a:off x="4032" y="3744"/>
              <a:ext cx="1056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/>
                <a:t>Quantity</a:t>
              </a:r>
            </a:p>
          </p:txBody>
        </p:sp>
      </p:grpSp>
      <p:sp>
        <p:nvSpPr>
          <p:cNvPr id="11270" name="Line 11"/>
          <p:cNvSpPr>
            <a:spLocks noChangeShapeType="1"/>
          </p:cNvSpPr>
          <p:nvPr/>
        </p:nvSpPr>
        <p:spPr bwMode="auto">
          <a:xfrm>
            <a:off x="4495800" y="4267200"/>
            <a:ext cx="0" cy="1524000"/>
          </a:xfrm>
          <a:prstGeom prst="line">
            <a:avLst/>
          </a:prstGeom>
          <a:noFill/>
          <a:ln w="19050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sp>
        <p:nvSpPr>
          <p:cNvPr id="11271" name="Text Box 12"/>
          <p:cNvSpPr txBox="1">
            <a:spLocks noChangeArrowheads="1"/>
          </p:cNvSpPr>
          <p:nvPr/>
        </p:nvSpPr>
        <p:spPr bwMode="auto">
          <a:xfrm>
            <a:off x="1905000" y="4114800"/>
            <a:ext cx="457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/>
              <a:t>P</a:t>
            </a:r>
            <a:r>
              <a:rPr lang="en-US" sz="1400" baseline="-25000"/>
              <a:t>o</a:t>
            </a:r>
            <a:endParaRPr lang="en-US" sz="1400"/>
          </a:p>
        </p:txBody>
      </p:sp>
      <p:sp>
        <p:nvSpPr>
          <p:cNvPr id="11272" name="Text Box 13"/>
          <p:cNvSpPr txBox="1">
            <a:spLocks noChangeArrowheads="1"/>
          </p:cNvSpPr>
          <p:nvPr/>
        </p:nvSpPr>
        <p:spPr bwMode="auto">
          <a:xfrm>
            <a:off x="4267200" y="5867400"/>
            <a:ext cx="533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/>
              <a:t>Q</a:t>
            </a:r>
            <a:r>
              <a:rPr lang="en-US" sz="1400" baseline="-25000"/>
              <a:t>o</a:t>
            </a:r>
            <a:endParaRPr lang="en-US" sz="1400"/>
          </a:p>
        </p:txBody>
      </p:sp>
      <p:sp>
        <p:nvSpPr>
          <p:cNvPr id="11273" name="Text Box 15"/>
          <p:cNvSpPr txBox="1">
            <a:spLocks noChangeArrowheads="1"/>
          </p:cNvSpPr>
          <p:nvPr/>
        </p:nvSpPr>
        <p:spPr bwMode="auto">
          <a:xfrm>
            <a:off x="6781800" y="2743200"/>
            <a:ext cx="457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/>
              <a:t>S</a:t>
            </a:r>
          </a:p>
        </p:txBody>
      </p:sp>
      <p:sp>
        <p:nvSpPr>
          <p:cNvPr id="11274" name="Text Box 21"/>
          <p:cNvSpPr txBox="1">
            <a:spLocks noChangeArrowheads="1"/>
          </p:cNvSpPr>
          <p:nvPr/>
        </p:nvSpPr>
        <p:spPr bwMode="auto">
          <a:xfrm>
            <a:off x="6705600" y="5257800"/>
            <a:ext cx="6096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/>
              <a:t>D</a:t>
            </a:r>
          </a:p>
        </p:txBody>
      </p:sp>
      <p:sp>
        <p:nvSpPr>
          <p:cNvPr id="19481" name="Line 25"/>
          <p:cNvSpPr>
            <a:spLocks noChangeShapeType="1"/>
          </p:cNvSpPr>
          <p:nvPr/>
        </p:nvSpPr>
        <p:spPr bwMode="auto">
          <a:xfrm flipH="1">
            <a:off x="2362200" y="3733800"/>
            <a:ext cx="1143000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sp>
        <p:nvSpPr>
          <p:cNvPr id="19484" name="Text Box 28"/>
          <p:cNvSpPr txBox="1">
            <a:spLocks noChangeArrowheads="1"/>
          </p:cNvSpPr>
          <p:nvPr/>
        </p:nvSpPr>
        <p:spPr bwMode="auto">
          <a:xfrm>
            <a:off x="3352800" y="5867400"/>
            <a:ext cx="533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/>
              <a:t>Q</a:t>
            </a:r>
            <a:r>
              <a:rPr lang="en-US" sz="1400" baseline="-25000"/>
              <a:t>L</a:t>
            </a:r>
            <a:endParaRPr lang="en-US" sz="1400"/>
          </a:p>
        </p:txBody>
      </p:sp>
      <p:grpSp>
        <p:nvGrpSpPr>
          <p:cNvPr id="3" name="Group 40"/>
          <p:cNvGrpSpPr>
            <a:grpSpLocks/>
          </p:cNvGrpSpPr>
          <p:nvPr/>
        </p:nvGrpSpPr>
        <p:grpSpPr bwMode="auto">
          <a:xfrm>
            <a:off x="762000" y="2895600"/>
            <a:ext cx="2743200" cy="838200"/>
            <a:chOff x="480" y="1824"/>
            <a:chExt cx="1728" cy="528"/>
          </a:xfrm>
        </p:grpSpPr>
        <p:sp>
          <p:nvSpPr>
            <p:cNvPr id="11297" name="Freeform 26"/>
            <p:cNvSpPr>
              <a:spLocks/>
            </p:cNvSpPr>
            <p:nvPr/>
          </p:nvSpPr>
          <p:spPr bwMode="auto">
            <a:xfrm>
              <a:off x="1488" y="1968"/>
              <a:ext cx="720" cy="384"/>
            </a:xfrm>
            <a:custGeom>
              <a:avLst/>
              <a:gdLst>
                <a:gd name="T0" fmla="*/ 0 w 720"/>
                <a:gd name="T1" fmla="*/ 0 h 384"/>
                <a:gd name="T2" fmla="*/ 0 w 720"/>
                <a:gd name="T3" fmla="*/ 384 h 384"/>
                <a:gd name="T4" fmla="*/ 720 w 720"/>
                <a:gd name="T5" fmla="*/ 384 h 384"/>
                <a:gd name="T6" fmla="*/ 0 w 720"/>
                <a:gd name="T7" fmla="*/ 0 h 38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20"/>
                <a:gd name="T13" fmla="*/ 0 h 384"/>
                <a:gd name="T14" fmla="*/ 720 w 720"/>
                <a:gd name="T15" fmla="*/ 384 h 38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20" h="384">
                  <a:moveTo>
                    <a:pt x="0" y="0"/>
                  </a:moveTo>
                  <a:lnTo>
                    <a:pt x="0" y="384"/>
                  </a:lnTo>
                  <a:lnTo>
                    <a:pt x="720" y="3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FF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98" name="Text Box 31"/>
            <p:cNvSpPr txBox="1">
              <a:spLocks noChangeArrowheads="1"/>
            </p:cNvSpPr>
            <p:nvPr/>
          </p:nvSpPr>
          <p:spPr bwMode="auto">
            <a:xfrm>
              <a:off x="480" y="1824"/>
              <a:ext cx="912" cy="3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/>
                <a:t>New Consumer Surplus</a:t>
              </a:r>
            </a:p>
          </p:txBody>
        </p:sp>
        <p:sp>
          <p:nvSpPr>
            <p:cNvPr id="11299" name="Line 32"/>
            <p:cNvSpPr>
              <a:spLocks noChangeShapeType="1"/>
            </p:cNvSpPr>
            <p:nvPr/>
          </p:nvSpPr>
          <p:spPr bwMode="auto">
            <a:xfrm>
              <a:off x="1152" y="2064"/>
              <a:ext cx="480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tr-TR"/>
            </a:p>
          </p:txBody>
        </p:sp>
      </p:grpSp>
      <p:sp>
        <p:nvSpPr>
          <p:cNvPr id="19485" name="Text Box 29"/>
          <p:cNvSpPr txBox="1">
            <a:spLocks noChangeArrowheads="1"/>
          </p:cNvSpPr>
          <p:nvPr/>
        </p:nvSpPr>
        <p:spPr bwMode="auto">
          <a:xfrm>
            <a:off x="1828800" y="3657600"/>
            <a:ext cx="457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/>
              <a:t>P</a:t>
            </a:r>
            <a:r>
              <a:rPr lang="en-US" sz="1400" baseline="-25000"/>
              <a:t>H</a:t>
            </a:r>
            <a:endParaRPr lang="en-US" sz="1400"/>
          </a:p>
        </p:txBody>
      </p:sp>
      <p:grpSp>
        <p:nvGrpSpPr>
          <p:cNvPr id="4" name="Group 41"/>
          <p:cNvGrpSpPr>
            <a:grpSpLocks/>
          </p:cNvGrpSpPr>
          <p:nvPr/>
        </p:nvGrpSpPr>
        <p:grpSpPr bwMode="auto">
          <a:xfrm>
            <a:off x="685800" y="3748088"/>
            <a:ext cx="2830513" cy="1600200"/>
            <a:chOff x="432" y="2361"/>
            <a:chExt cx="1783" cy="1008"/>
          </a:xfrm>
        </p:grpSpPr>
        <p:sp>
          <p:nvSpPr>
            <p:cNvPr id="11294" name="Freeform 27"/>
            <p:cNvSpPr>
              <a:spLocks/>
            </p:cNvSpPr>
            <p:nvPr/>
          </p:nvSpPr>
          <p:spPr bwMode="auto">
            <a:xfrm>
              <a:off x="1495" y="2361"/>
              <a:ext cx="720" cy="1008"/>
            </a:xfrm>
            <a:custGeom>
              <a:avLst/>
              <a:gdLst>
                <a:gd name="T0" fmla="*/ 0 w 720"/>
                <a:gd name="T1" fmla="*/ 0 h 1008"/>
                <a:gd name="T2" fmla="*/ 0 w 720"/>
                <a:gd name="T3" fmla="*/ 1008 h 1008"/>
                <a:gd name="T4" fmla="*/ 720 w 720"/>
                <a:gd name="T5" fmla="*/ 624 h 1008"/>
                <a:gd name="T6" fmla="*/ 720 w 720"/>
                <a:gd name="T7" fmla="*/ 0 h 1008"/>
                <a:gd name="T8" fmla="*/ 0 w 720"/>
                <a:gd name="T9" fmla="*/ 0 h 10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20"/>
                <a:gd name="T16" fmla="*/ 0 h 1008"/>
                <a:gd name="T17" fmla="*/ 720 w 720"/>
                <a:gd name="T18" fmla="*/ 1008 h 10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20" h="1008">
                  <a:moveTo>
                    <a:pt x="0" y="0"/>
                  </a:moveTo>
                  <a:lnTo>
                    <a:pt x="0" y="1008"/>
                  </a:lnTo>
                  <a:lnTo>
                    <a:pt x="720" y="624"/>
                  </a:lnTo>
                  <a:lnTo>
                    <a:pt x="7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000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95" name="Text Box 30"/>
            <p:cNvSpPr txBox="1">
              <a:spLocks noChangeArrowheads="1"/>
            </p:cNvSpPr>
            <p:nvPr/>
          </p:nvSpPr>
          <p:spPr bwMode="auto">
            <a:xfrm>
              <a:off x="432" y="2976"/>
              <a:ext cx="864" cy="3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/>
                <a:t>New Producer Surplus</a:t>
              </a:r>
            </a:p>
          </p:txBody>
        </p:sp>
        <p:sp>
          <p:nvSpPr>
            <p:cNvPr id="11296" name="Line 33"/>
            <p:cNvSpPr>
              <a:spLocks noChangeShapeType="1"/>
            </p:cNvSpPr>
            <p:nvPr/>
          </p:nvSpPr>
          <p:spPr bwMode="auto">
            <a:xfrm flipV="1">
              <a:off x="1152" y="2688"/>
              <a:ext cx="816" cy="5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tr-TR"/>
            </a:p>
          </p:txBody>
        </p:sp>
      </p:grpSp>
      <p:grpSp>
        <p:nvGrpSpPr>
          <p:cNvPr id="5" name="Group 38"/>
          <p:cNvGrpSpPr>
            <a:grpSpLocks/>
          </p:cNvGrpSpPr>
          <p:nvPr/>
        </p:nvGrpSpPr>
        <p:grpSpPr bwMode="auto">
          <a:xfrm>
            <a:off x="3810000" y="2590800"/>
            <a:ext cx="2362200" cy="1524000"/>
            <a:chOff x="2400" y="1632"/>
            <a:chExt cx="1488" cy="960"/>
          </a:xfrm>
        </p:grpSpPr>
        <p:sp>
          <p:nvSpPr>
            <p:cNvPr id="11292" name="Text Box 34"/>
            <p:cNvSpPr txBox="1">
              <a:spLocks noChangeArrowheads="1"/>
            </p:cNvSpPr>
            <p:nvPr/>
          </p:nvSpPr>
          <p:spPr bwMode="auto">
            <a:xfrm>
              <a:off x="3024" y="1632"/>
              <a:ext cx="864" cy="4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/>
                <a:t>Lost Consumer Surplus</a:t>
              </a:r>
            </a:p>
          </p:txBody>
        </p:sp>
        <p:sp>
          <p:nvSpPr>
            <p:cNvPr id="11293" name="Line 35"/>
            <p:cNvSpPr>
              <a:spLocks noChangeShapeType="1"/>
            </p:cNvSpPr>
            <p:nvPr/>
          </p:nvSpPr>
          <p:spPr bwMode="auto">
            <a:xfrm flipH="1">
              <a:off x="2400" y="1872"/>
              <a:ext cx="576" cy="7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tr-TR"/>
            </a:p>
          </p:txBody>
        </p:sp>
      </p:grpSp>
      <p:grpSp>
        <p:nvGrpSpPr>
          <p:cNvPr id="6" name="Group 39"/>
          <p:cNvGrpSpPr>
            <a:grpSpLocks/>
          </p:cNvGrpSpPr>
          <p:nvPr/>
        </p:nvGrpSpPr>
        <p:grpSpPr bwMode="auto">
          <a:xfrm>
            <a:off x="3886200" y="4191000"/>
            <a:ext cx="4114800" cy="304800"/>
            <a:chOff x="2448" y="2640"/>
            <a:chExt cx="2592" cy="192"/>
          </a:xfrm>
        </p:grpSpPr>
        <p:sp>
          <p:nvSpPr>
            <p:cNvPr id="11290" name="Text Box 36"/>
            <p:cNvSpPr txBox="1">
              <a:spLocks noChangeArrowheads="1"/>
            </p:cNvSpPr>
            <p:nvPr/>
          </p:nvSpPr>
          <p:spPr bwMode="auto">
            <a:xfrm>
              <a:off x="3792" y="2640"/>
              <a:ext cx="124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/>
                <a:t>Lost Producer Surplus</a:t>
              </a:r>
            </a:p>
          </p:txBody>
        </p:sp>
        <p:sp>
          <p:nvSpPr>
            <p:cNvPr id="11291" name="Line 37"/>
            <p:cNvSpPr>
              <a:spLocks noChangeShapeType="1"/>
            </p:cNvSpPr>
            <p:nvPr/>
          </p:nvSpPr>
          <p:spPr bwMode="auto">
            <a:xfrm flipH="1">
              <a:off x="2448" y="2784"/>
              <a:ext cx="134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tr-TR"/>
            </a:p>
          </p:txBody>
        </p:sp>
      </p:grpSp>
      <p:sp>
        <p:nvSpPr>
          <p:cNvPr id="11282" name="Line 18"/>
          <p:cNvSpPr>
            <a:spLocks noChangeShapeType="1"/>
          </p:cNvSpPr>
          <p:nvPr/>
        </p:nvSpPr>
        <p:spPr bwMode="auto">
          <a:xfrm>
            <a:off x="2362200" y="3124200"/>
            <a:ext cx="4267200" cy="228600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sp>
        <p:nvSpPr>
          <p:cNvPr id="11283" name="Line 10"/>
          <p:cNvSpPr>
            <a:spLocks noChangeShapeType="1"/>
          </p:cNvSpPr>
          <p:nvPr/>
        </p:nvSpPr>
        <p:spPr bwMode="auto">
          <a:xfrm>
            <a:off x="2362200" y="4267200"/>
            <a:ext cx="2133600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sp>
        <p:nvSpPr>
          <p:cNvPr id="19478" name="Line 22"/>
          <p:cNvSpPr>
            <a:spLocks noChangeShapeType="1"/>
          </p:cNvSpPr>
          <p:nvPr/>
        </p:nvSpPr>
        <p:spPr bwMode="auto">
          <a:xfrm>
            <a:off x="3505200" y="3733800"/>
            <a:ext cx="0" cy="2057400"/>
          </a:xfrm>
          <a:prstGeom prst="line">
            <a:avLst/>
          </a:prstGeom>
          <a:noFill/>
          <a:ln w="19050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sp>
        <p:nvSpPr>
          <p:cNvPr id="11285" name="Line 14"/>
          <p:cNvSpPr>
            <a:spLocks noChangeShapeType="1"/>
          </p:cNvSpPr>
          <p:nvPr/>
        </p:nvSpPr>
        <p:spPr bwMode="auto">
          <a:xfrm flipV="1">
            <a:off x="2362200" y="3048000"/>
            <a:ext cx="4419600" cy="22860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grpSp>
        <p:nvGrpSpPr>
          <p:cNvPr id="7" name="Group 45"/>
          <p:cNvGrpSpPr>
            <a:grpSpLocks/>
          </p:cNvGrpSpPr>
          <p:nvPr/>
        </p:nvGrpSpPr>
        <p:grpSpPr bwMode="auto">
          <a:xfrm>
            <a:off x="5715000" y="2286000"/>
            <a:ext cx="2895600" cy="1828800"/>
            <a:chOff x="3600" y="1440"/>
            <a:chExt cx="1824" cy="1152"/>
          </a:xfrm>
        </p:grpSpPr>
        <p:sp>
          <p:nvSpPr>
            <p:cNvPr id="11287" name="Text Box 42"/>
            <p:cNvSpPr txBox="1">
              <a:spLocks noChangeArrowheads="1"/>
            </p:cNvSpPr>
            <p:nvPr/>
          </p:nvSpPr>
          <p:spPr bwMode="auto">
            <a:xfrm>
              <a:off x="4224" y="1440"/>
              <a:ext cx="1200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/>
                <a:t>Deadweight Loss</a:t>
              </a:r>
            </a:p>
          </p:txBody>
        </p:sp>
        <p:sp>
          <p:nvSpPr>
            <p:cNvPr id="11288" name="Line 43"/>
            <p:cNvSpPr>
              <a:spLocks noChangeShapeType="1"/>
            </p:cNvSpPr>
            <p:nvPr/>
          </p:nvSpPr>
          <p:spPr bwMode="auto">
            <a:xfrm flipH="1">
              <a:off x="3600" y="1584"/>
              <a:ext cx="624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tr-TR"/>
            </a:p>
          </p:txBody>
        </p:sp>
        <p:sp>
          <p:nvSpPr>
            <p:cNvPr id="11289" name="Line 44"/>
            <p:cNvSpPr>
              <a:spLocks noChangeShapeType="1"/>
            </p:cNvSpPr>
            <p:nvPr/>
          </p:nvSpPr>
          <p:spPr bwMode="auto">
            <a:xfrm flipH="1">
              <a:off x="4464" y="1728"/>
              <a:ext cx="336" cy="86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tr-TR"/>
            </a:p>
          </p:txBody>
        </p:sp>
      </p:grpSp>
    </p:spTree>
    <p:extLst>
      <p:ext uri="{BB962C8B-B14F-4D97-AF65-F5344CB8AC3E}">
        <p14:creationId xmlns:p14="http://schemas.microsoft.com/office/powerpoint/2010/main" val="3977215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4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19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2" dur="1000"/>
                                        <p:tgtEl>
                                          <p:spTgt spid="19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4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4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4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4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/>
      <p:bldP spid="19481" grpId="0" animBg="1"/>
      <p:bldP spid="19484" grpId="0"/>
      <p:bldP spid="19485" grpId="0"/>
      <p:bldP spid="1947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equilibrium in the competitive market</a:t>
            </a:r>
            <a:endParaRPr lang="tr-TR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/>
              <a:t>Equilibrium means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/>
              <a:t>Demand = Supply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sz="2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b="10418"/>
          <a:stretch>
            <a:fillRect/>
          </a:stretch>
        </p:blipFill>
        <p:spPr bwMode="auto">
          <a:xfrm>
            <a:off x="3571868" y="1714488"/>
            <a:ext cx="4752528" cy="4257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Question about the competitive market equilibrium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20638">
              <a:spcBef>
                <a:spcPts val="0"/>
              </a:spcBef>
              <a:buNone/>
            </a:pPr>
            <a:r>
              <a:rPr lang="en-US" sz="2400" dirty="0"/>
              <a:t>Do the equilibrium price and quantity maximize the total welfare of buyers and sellers?</a:t>
            </a:r>
          </a:p>
        </p:txBody>
      </p:sp>
    </p:spTree>
    <p:extLst>
      <p:ext uri="{BB962C8B-B14F-4D97-AF65-F5344CB8AC3E}">
        <p14:creationId xmlns:p14="http://schemas.microsoft.com/office/powerpoint/2010/main" val="151324515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We will look for the answers to these questions</a:t>
            </a:r>
            <a:endParaRPr lang="tr-TR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What is consumer surplus?</a:t>
            </a:r>
            <a:endParaRPr lang="tr-TR" sz="2400" dirty="0"/>
          </a:p>
          <a:p>
            <a:pPr marL="0" indent="0">
              <a:buNone/>
            </a:pPr>
            <a:r>
              <a:rPr lang="en-US" sz="2400" dirty="0"/>
              <a:t>How is it related to the demand curve?</a:t>
            </a:r>
            <a:endParaRPr lang="tr-TR" sz="2400" dirty="0"/>
          </a:p>
          <a:p>
            <a:pPr marL="0" indent="0">
              <a:buNone/>
            </a:pPr>
            <a:r>
              <a:rPr lang="en-US" sz="2400" dirty="0"/>
              <a:t>What is producer surplus?</a:t>
            </a:r>
            <a:endParaRPr lang="tr-TR" sz="2400" dirty="0"/>
          </a:p>
          <a:p>
            <a:pPr marL="0" indent="0">
              <a:buNone/>
            </a:pPr>
            <a:r>
              <a:rPr lang="en-US" sz="2400" dirty="0"/>
              <a:t>How is it related to the supply curve?</a:t>
            </a:r>
            <a:endParaRPr lang="tr-TR" sz="2400" dirty="0"/>
          </a:p>
          <a:p>
            <a:pPr marL="0" indent="0">
              <a:buNone/>
            </a:pPr>
            <a:r>
              <a:rPr lang="en-US" sz="2400" b="1" dirty="0"/>
              <a:t>Do markets produce a desirable allocation of resources?</a:t>
            </a:r>
            <a:endParaRPr lang="tr-TR" sz="2400" b="1" dirty="0"/>
          </a:p>
          <a:p>
            <a:pPr marL="0" indent="0">
              <a:buNone/>
            </a:pP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793642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Welfare Economics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Buyers and sellers receive benefits from taking part in the market. </a:t>
            </a:r>
          </a:p>
          <a:p>
            <a:r>
              <a:rPr lang="en-US" sz="2400" dirty="0"/>
              <a:t>Welfare economics is the study of how the allocation of resources affects economic well-being.</a:t>
            </a:r>
          </a:p>
          <a:p>
            <a:r>
              <a:rPr lang="en-US" sz="2400" dirty="0"/>
              <a:t>The equilibrium in a perfectly competitive market maximizes the total welfare of buyers and sellers. </a:t>
            </a:r>
          </a:p>
        </p:txBody>
      </p:sp>
      <p:sp>
        <p:nvSpPr>
          <p:cNvPr id="2" name="Rectangle 1"/>
          <p:cNvSpPr/>
          <p:nvPr/>
        </p:nvSpPr>
        <p:spPr>
          <a:xfrm>
            <a:off x="4831071" y="4903116"/>
            <a:ext cx="38884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The allocation of resources refers to</a:t>
            </a:r>
            <a:endParaRPr lang="tr-TR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How much of each good is produced</a:t>
            </a:r>
            <a:endParaRPr lang="tr-TR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Which producers produce it</a:t>
            </a:r>
            <a:endParaRPr lang="tr-TR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Which consumers consume it</a:t>
            </a:r>
            <a:endParaRPr lang="tr-TR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709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build="p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equilibrium in the competitive market</a:t>
            </a:r>
            <a:endParaRPr lang="tr-TR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/>
              <a:t>Today we will show that</a:t>
            </a:r>
          </a:p>
          <a:p>
            <a:pPr marL="717550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>
                <a:solidFill>
                  <a:srgbClr val="FF0000"/>
                </a:solidFill>
              </a:rPr>
              <a:t>at the competitive equilibrium the total welfare of the consumers and the producers is maximized.</a:t>
            </a:r>
          </a:p>
          <a:p>
            <a:pPr marL="717550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the welfare of the producers can be measured by </a:t>
            </a:r>
            <a:r>
              <a:rPr lang="en-US" sz="2000" dirty="0">
                <a:solidFill>
                  <a:srgbClr val="FF0000"/>
                </a:solidFill>
              </a:rPr>
              <a:t>the producers’ surplus</a:t>
            </a:r>
            <a:r>
              <a:rPr lang="en-US" sz="2000" dirty="0"/>
              <a:t>, PS, where PS ≈ profits = total revenue – cost.</a:t>
            </a:r>
          </a:p>
          <a:p>
            <a:pPr marL="717550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/>
              <a:t>the welfare of the consumers can be measured by </a:t>
            </a:r>
            <a:r>
              <a:rPr lang="en-US" sz="2000" dirty="0">
                <a:solidFill>
                  <a:srgbClr val="FF0000"/>
                </a:solidFill>
              </a:rPr>
              <a:t>the consumers’ surplus</a:t>
            </a:r>
            <a:r>
              <a:rPr lang="en-US" sz="2000" dirty="0"/>
              <a:t>, CS, where CS = Willingness to pay – price.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tr-TR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88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Consumer surplus</a:t>
            </a:r>
          </a:p>
        </p:txBody>
      </p:sp>
      <p:sp>
        <p:nvSpPr>
          <p:cNvPr id="349189" name="Rectangle 5"/>
          <p:cNvSpPr>
            <a:spLocks noGrp="1" noChangeArrowheads="1"/>
          </p:cNvSpPr>
          <p:nvPr>
            <p:ph sz="quarter" idx="1"/>
          </p:nvPr>
        </p:nvSpPr>
        <p:spPr>
          <a:xfrm>
            <a:off x="457200" y="1135285"/>
            <a:ext cx="8229600" cy="4525963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/>
              <a:t>First, a definition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i="1" dirty="0">
                <a:solidFill>
                  <a:srgbClr val="FF0000"/>
                </a:solidFill>
              </a:rPr>
              <a:t>Willingness to Pay (</a:t>
            </a:r>
            <a:r>
              <a:rPr lang="en-US" sz="2400" i="1" dirty="0" err="1">
                <a:solidFill>
                  <a:srgbClr val="FF0000"/>
                </a:solidFill>
              </a:rPr>
              <a:t>WtP</a:t>
            </a:r>
            <a:r>
              <a:rPr lang="en-US" sz="2400" i="1" dirty="0">
                <a:solidFill>
                  <a:srgbClr val="FF0000"/>
                </a:solidFill>
              </a:rPr>
              <a:t>)</a:t>
            </a:r>
            <a:r>
              <a:rPr lang="en-US" sz="2400" dirty="0">
                <a:solidFill>
                  <a:srgbClr val="FF0000"/>
                </a:solidFill>
              </a:rPr>
              <a:t>: </a:t>
            </a:r>
            <a:r>
              <a:rPr lang="en-US" sz="2400" dirty="0"/>
              <a:t>the maximum amount a buyer  will pay for a good.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/>
              <a:t>Economist believe that </a:t>
            </a:r>
            <a:r>
              <a:rPr lang="en-US" sz="2400" dirty="0" err="1"/>
              <a:t>WtP</a:t>
            </a:r>
            <a:r>
              <a:rPr lang="en-US" sz="2400" dirty="0"/>
              <a:t> is a good measure of how much the buyer values the good or service. </a:t>
            </a:r>
          </a:p>
          <a:p>
            <a:pPr marL="400050" lvl="1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Example: </a:t>
            </a:r>
          </a:p>
          <a:p>
            <a:pPr marL="400050" lvl="1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If I am willing to pay $10 (but not more) for one unit of some good X, this can reasonably (must) mean that </a:t>
            </a:r>
          </a:p>
          <a:p>
            <a:pPr marL="400050" lvl="1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the benefit/value/satisfaction I (think) I am getting from consuming this one unit of good X equals $10.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i="1" dirty="0">
                <a:solidFill>
                  <a:srgbClr val="FF0000"/>
                </a:solidFill>
              </a:rPr>
              <a:t>Consumer surplus </a:t>
            </a:r>
            <a:r>
              <a:rPr lang="en-US" sz="2400" dirty="0">
                <a:solidFill>
                  <a:srgbClr val="00B050"/>
                </a:solidFill>
              </a:rPr>
              <a:t>is the buyer’s </a:t>
            </a:r>
            <a:r>
              <a:rPr lang="en-US" sz="2400" dirty="0" err="1">
                <a:solidFill>
                  <a:srgbClr val="00B050"/>
                </a:solidFill>
              </a:rPr>
              <a:t>WtP</a:t>
            </a:r>
            <a:r>
              <a:rPr lang="en-US" sz="2400" dirty="0">
                <a:solidFill>
                  <a:srgbClr val="00B050"/>
                </a:solidFill>
              </a:rPr>
              <a:t> for a good minus the amount the buyer actually pays for it.</a:t>
            </a:r>
          </a:p>
          <a:p>
            <a:pPr marL="400050" lvl="1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Example continued: </a:t>
            </a:r>
          </a:p>
          <a:p>
            <a:pPr marL="400050" lvl="1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If my </a:t>
            </a:r>
            <a:r>
              <a:rPr lang="en-US" sz="2000" dirty="0" err="1"/>
              <a:t>WtP</a:t>
            </a:r>
            <a:r>
              <a:rPr lang="en-US" sz="2000" dirty="0"/>
              <a:t> is $10 and I actually pay only $7, my consumer surplus is        </a:t>
            </a:r>
          </a:p>
          <a:p>
            <a:pPr marL="400050" lvl="1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		$10 – $7 = $3.</a:t>
            </a:r>
            <a:endParaRPr lang="en-US" sz="2400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9189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KIP" val="SKIP"/>
  <p:tag name="RNROPT" val="Picture 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KIP" val="SKIP"/>
  <p:tag name="RNROPT" val="Picture 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KIP" val="SKIP"/>
  <p:tag name="RNROPT" val="Picture 1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824</TotalTime>
  <Words>1999</Words>
  <Application>Microsoft Office PowerPoint</Application>
  <PresentationFormat>On-screen Show (4:3)</PresentationFormat>
  <Paragraphs>347</Paragraphs>
  <Slides>37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Calibri</vt:lpstr>
      <vt:lpstr>Franklin Gothic Book</vt:lpstr>
      <vt:lpstr>Perpetua</vt:lpstr>
      <vt:lpstr>Times New Roman</vt:lpstr>
      <vt:lpstr>Wingdings 2</vt:lpstr>
      <vt:lpstr>Equity</vt:lpstr>
      <vt:lpstr>Econ 100 Principles of Economics</vt:lpstr>
      <vt:lpstr>Today’s plan:</vt:lpstr>
      <vt:lpstr>Efficiency and welfare</vt:lpstr>
      <vt:lpstr>The equilibrium in the competitive market</vt:lpstr>
      <vt:lpstr>Question about the competitive market equilibrium</vt:lpstr>
      <vt:lpstr>We will look for the answers to these questions</vt:lpstr>
      <vt:lpstr>Welfare Economics</vt:lpstr>
      <vt:lpstr>The equilibrium in the competitive market</vt:lpstr>
      <vt:lpstr>Consumer surplus</vt:lpstr>
      <vt:lpstr>Funny things happen with the WtP!</vt:lpstr>
      <vt:lpstr>PowerPoint Presentation</vt:lpstr>
      <vt:lpstr>Counterexample: Tickets to sporting events</vt:lpstr>
      <vt:lpstr>Tickets to sporting events</vt:lpstr>
      <vt:lpstr>Tickets to sporting events</vt:lpstr>
      <vt:lpstr>PowerPoint Presentation</vt:lpstr>
      <vt:lpstr>Four buyers; willingness to pay for a haircut</vt:lpstr>
      <vt:lpstr>Four buyers; willingness to pay for a haircut</vt:lpstr>
      <vt:lpstr>Four buyers; allocating a limited supply of haircuts</vt:lpstr>
      <vt:lpstr>Price mechanism: A necessary evil?</vt:lpstr>
      <vt:lpstr>5 buyers in the market for haircuts</vt:lpstr>
      <vt:lpstr>5 producers in the market for haircuts</vt:lpstr>
      <vt:lpstr>Producers and their costs are as follows  (no firm can produce more than one haircut)</vt:lpstr>
      <vt:lpstr>Market for haircuts: demand and supply</vt:lpstr>
      <vt:lpstr>The equilibrium in the market for haircuts</vt:lpstr>
      <vt:lpstr>We use the demand curve to measure consumers’ surplus</vt:lpstr>
      <vt:lpstr>Consumers’ surplus: the area under the demand curve above the price line</vt:lpstr>
      <vt:lpstr>We use the supply curve to measure producers’ surplus</vt:lpstr>
      <vt:lpstr>How the price increase affects producers’ surplus</vt:lpstr>
      <vt:lpstr>Consumers’ and producers’ surplus in the competitive equilibrium</vt:lpstr>
      <vt:lpstr>All scarce goods must be rationed</vt:lpstr>
      <vt:lpstr>First come first serve: Another example</vt:lpstr>
      <vt:lpstr>First come first serve: Another example</vt:lpstr>
      <vt:lpstr>A difficult question</vt:lpstr>
      <vt:lpstr>Gary Becker</vt:lpstr>
      <vt:lpstr>What is you view on this?</vt:lpstr>
      <vt:lpstr>A case of inefficiency: Government control on prices</vt:lpstr>
      <vt:lpstr>Loss in Efficiency  Too High of Price (Price Floor) Ex. Minimum wage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musman</dc:creator>
  <cp:lastModifiedBy>Selin Öztürk</cp:lastModifiedBy>
  <cp:revision>95</cp:revision>
  <dcterms:created xsi:type="dcterms:W3CDTF">2013-03-18T14:16:13Z</dcterms:created>
  <dcterms:modified xsi:type="dcterms:W3CDTF">2023-04-10T09:12:41Z</dcterms:modified>
</cp:coreProperties>
</file>

<file path=docProps/thumbnail.jpeg>
</file>